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35B35C7-CF6C-448B-99FD-42EC8898ADDB}">
  <a:tblStyle styleId="{435B35C7-CF6C-448B-99FD-42EC8898ADDB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4E8E8"/>
          </a:solidFill>
        </a:fill>
      </a:tcStyle>
    </a:wholeTbl>
    <a:band1H>
      <a:tcTxStyle/>
      <a:tcStyle>
        <a:fill>
          <a:solidFill>
            <a:srgbClr val="E8CFCF"/>
          </a:solidFill>
        </a:fill>
      </a:tcStyle>
    </a:band1H>
    <a:band2H>
      <a:tcTxStyle/>
    </a:band2H>
    <a:band1V>
      <a:tcTxStyle/>
      <a:tcStyle>
        <a:fill>
          <a:solidFill>
            <a:srgbClr val="E8CFCF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2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2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2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2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Repository Show All JAR files which you have to build in your JAVA Hibernate Project.</a:t>
            </a:r>
            <a:endParaRPr/>
          </a:p>
        </p:txBody>
      </p:sp>
      <p:sp>
        <p:nvSpPr>
          <p:cNvPr id="230" name="Google Shape;230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Connection Management: It provide management of database and require resources of open and close database connection.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Transaction Management: This service provide the ability to execute database statement more than one time.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Object Relational Mapping :  It represent data of relational model and data model. Use Session.save() to read data.</a:t>
            </a:r>
            <a:endParaRPr/>
          </a:p>
        </p:txBody>
      </p:sp>
      <p:sp>
        <p:nvSpPr>
          <p:cNvPr id="148" name="Google Shape;148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5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Configuration: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Configuration is a class which is present in org.hibernate.cfg package. It activates Hibernate framework.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 checks whether the config file is syntactically correct or not.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the config file is invalid, an exception is thrown. If it is valid then it creates a meta-data in memory and returns the meta-data to object to represent the config file.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Syntax: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 activate Hibernate Framework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Configuration cfg=new Configuration();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 read both cfg file and mapping files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cfg.configure();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Session Factory: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 is immutable and thread-safe in nature.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Session Factory factory=cfg.buildSessionFactory();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Session: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 is a light-weight object used to perform CRUD operations.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Syntax: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Session session=factory.buildSession();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Transaction: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Transaction object is used to give necessary instruction to the database to make the changes as per various operation by using commit() method.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Syntax: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Transaction tx=session.beginTransaction();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tx.commit();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Query: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Query is an interface that present inside org.hibernate package.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Query instance is obtained by calling Session.createQuery().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Syntax: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Query query=session.createQuery();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Criteria: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Session is a factory for Criteria. Criterion instances are usually obtained via the factory methods on Restrictions.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Criteria criteria=session.createCriteria();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66" name="Google Shape;166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Link Generate Latest JAR Files Of Hibernate</a:t>
            </a:r>
            <a:endParaRPr/>
          </a:p>
        </p:txBody>
      </p:sp>
      <p:sp>
        <p:nvSpPr>
          <p:cNvPr id="180" name="Google Shape;180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0000001.jpg" id="22" name="Google Shape;2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96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able" type="tbl">
  <p:cSld name="TAB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3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1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4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15"/>
          <p:cNvSpPr txBox="1"/>
          <p:nvPr>
            <p:ph idx="2" type="body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15"/>
          <p:cNvSpPr txBox="1"/>
          <p:nvPr>
            <p:ph idx="3" type="body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15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5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5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, and 2 Content" type="objAndTwoObj">
  <p:cSld name="OBJECT_AND_TWO_OBJECT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16"/>
          <p:cNvSpPr txBox="1"/>
          <p:nvPr>
            <p:ph idx="2" type="body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16"/>
          <p:cNvSpPr txBox="1"/>
          <p:nvPr>
            <p:ph idx="3" type="body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16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6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6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00002.jpg" id="24" name="Google Shape;24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96746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 txBox="1"/>
          <p:nvPr>
            <p:ph type="title"/>
          </p:nvPr>
        </p:nvSpPr>
        <p:spPr>
          <a:xfrm>
            <a:off x="1981200" y="76200"/>
            <a:ext cx="69342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1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1" sz="1600"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 sz="1100"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Char char="»"/>
              <a:defRPr sz="11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0000006.jpg" id="35" name="Google Shape;35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96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5" name="Google Shape;45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0000005.jpg" id="49" name="Google Shape;4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96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4" name="Google Shape;5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5" name="Google Shape;5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6" name="Google Shape;5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0000004.jpg" id="63" name="Google Shape;6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96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7" name="Google Shape;6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8" name="Google Shape;6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5" name="Google Shape;7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77200" y="57150"/>
            <a:ext cx="926680" cy="7429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www.wampserver.com/en/" TargetMode="External"/><Relationship Id="rId4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hibernate.org/" TargetMode="External"/><Relationship Id="rId4" Type="http://schemas.openxmlformats.org/officeDocument/2006/relationships/hyperlink" Target="http://www.hibernate.org/" TargetMode="External"/><Relationship Id="rId5" Type="http://schemas.openxmlformats.org/officeDocument/2006/relationships/hyperlink" Target="http://www.hibernate.org/" TargetMode="External"/><Relationship Id="rId6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>
            <p:ph type="ctrTitle"/>
          </p:nvPr>
        </p:nvSpPr>
        <p:spPr>
          <a:xfrm>
            <a:off x="609600" y="29718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br>
              <a:rPr lang="en-US"/>
            </a:br>
            <a:br>
              <a:rPr lang="en-US"/>
            </a:br>
            <a:br>
              <a:rPr lang="en-US"/>
            </a:br>
            <a:r>
              <a:rPr b="1" lang="en-US"/>
              <a:t>Basic Configuration</a:t>
            </a:r>
            <a:br>
              <a:rPr b="1" lang="en-US"/>
            </a:br>
            <a:br>
              <a:rPr lang="en-US"/>
            </a:b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>
            <p:ph type="title"/>
          </p:nvPr>
        </p:nvSpPr>
        <p:spPr>
          <a:xfrm>
            <a:off x="1981200" y="76200"/>
            <a:ext cx="69342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Environment Setup Cont..</a:t>
            </a:r>
            <a:endParaRPr/>
          </a:p>
        </p:txBody>
      </p:sp>
      <p:sp>
        <p:nvSpPr>
          <p:cNvPr id="197" name="Google Shape;197;p26"/>
          <p:cNvSpPr txBox="1"/>
          <p:nvPr>
            <p:ph idx="1" type="body"/>
          </p:nvPr>
        </p:nvSpPr>
        <p:spPr>
          <a:xfrm>
            <a:off x="457200" y="1219200"/>
            <a:ext cx="82296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0" lang="en-US" sz="2000"/>
              <a:t>Step:3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Click On Latest Version Of Repository</a:t>
            </a:r>
            <a:endParaRPr b="0" sz="2000"/>
          </a:p>
        </p:txBody>
      </p:sp>
      <p:pic>
        <p:nvPicPr>
          <p:cNvPr id="198" name="Google Shape;19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2590800"/>
            <a:ext cx="7315200" cy="3703152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>
            <p:ph type="title"/>
          </p:nvPr>
        </p:nvSpPr>
        <p:spPr>
          <a:xfrm>
            <a:off x="1981200" y="76200"/>
            <a:ext cx="69342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Environment Setup Cont..</a:t>
            </a:r>
            <a:endParaRPr/>
          </a:p>
        </p:txBody>
      </p:sp>
      <p:sp>
        <p:nvSpPr>
          <p:cNvPr id="204" name="Google Shape;204;p27"/>
          <p:cNvSpPr txBox="1"/>
          <p:nvPr>
            <p:ph idx="1" type="body"/>
          </p:nvPr>
        </p:nvSpPr>
        <p:spPr>
          <a:xfrm>
            <a:off x="457200" y="12192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0" lang="en-US" sz="2000"/>
              <a:t>Step:4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Save Repository In Particular Destination In Your System.</a:t>
            </a:r>
            <a:endParaRPr b="0" sz="2000"/>
          </a:p>
        </p:txBody>
      </p:sp>
      <p:pic>
        <p:nvPicPr>
          <p:cNvPr id="205" name="Google Shape;205;p27"/>
          <p:cNvPicPr preferRelativeResize="0"/>
          <p:nvPr/>
        </p:nvPicPr>
        <p:blipFill rotWithShape="1">
          <a:blip r:embed="rId3">
            <a:alphaModFix/>
          </a:blip>
          <a:srcRect b="22600" l="0" r="0" t="0"/>
          <a:stretch/>
        </p:blipFill>
        <p:spPr>
          <a:xfrm>
            <a:off x="838200" y="2362200"/>
            <a:ext cx="7848600" cy="31242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type="title"/>
          </p:nvPr>
        </p:nvSpPr>
        <p:spPr>
          <a:xfrm>
            <a:off x="1981200" y="76200"/>
            <a:ext cx="69342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Environment Setup Cont..</a:t>
            </a:r>
            <a:endParaRPr/>
          </a:p>
        </p:txBody>
      </p:sp>
      <p:sp>
        <p:nvSpPr>
          <p:cNvPr id="211" name="Google Shape;211;p28"/>
          <p:cNvSpPr txBox="1"/>
          <p:nvPr>
            <p:ph idx="1" type="body"/>
          </p:nvPr>
        </p:nvSpPr>
        <p:spPr>
          <a:xfrm>
            <a:off x="533400" y="12192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0" lang="en-US" sz="2000"/>
              <a:t>Step:5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Start Downloading Of Repository. You Can See Downloading.</a:t>
            </a:r>
            <a:endParaRPr b="0" sz="2000"/>
          </a:p>
        </p:txBody>
      </p:sp>
      <p:pic>
        <p:nvPicPr>
          <p:cNvPr id="212" name="Google Shape;21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2209800"/>
            <a:ext cx="8077200" cy="4112568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/>
          <p:nvPr>
            <p:ph type="title"/>
          </p:nvPr>
        </p:nvSpPr>
        <p:spPr>
          <a:xfrm>
            <a:off x="1981200" y="76200"/>
            <a:ext cx="69342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Environment Setup Cont..</a:t>
            </a:r>
            <a:endParaRPr/>
          </a:p>
        </p:txBody>
      </p:sp>
      <p:sp>
        <p:nvSpPr>
          <p:cNvPr id="218" name="Google Shape;218;p29"/>
          <p:cNvSpPr txBox="1"/>
          <p:nvPr>
            <p:ph idx="1" type="body"/>
          </p:nvPr>
        </p:nvSpPr>
        <p:spPr>
          <a:xfrm>
            <a:off x="457200" y="12192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0" lang="en-US" sz="2000"/>
              <a:t>Step 6: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b="0" lang="en-US" sz="2000"/>
              <a:t>You Can Save Repository In Particular Destination.</a:t>
            </a:r>
            <a:endParaRPr/>
          </a:p>
        </p:txBody>
      </p:sp>
      <p:pic>
        <p:nvPicPr>
          <p:cNvPr id="219" name="Google Shape;21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200" y="2636838"/>
            <a:ext cx="6477000" cy="3415232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/>
          <p:nvPr>
            <p:ph type="title"/>
          </p:nvPr>
        </p:nvSpPr>
        <p:spPr>
          <a:xfrm>
            <a:off x="1981200" y="76200"/>
            <a:ext cx="69342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Environment Setup Cont..</a:t>
            </a:r>
            <a:endParaRPr/>
          </a:p>
        </p:txBody>
      </p:sp>
      <p:sp>
        <p:nvSpPr>
          <p:cNvPr id="225" name="Google Shape;225;p30"/>
          <p:cNvSpPr txBox="1"/>
          <p:nvPr>
            <p:ph idx="1" type="body"/>
          </p:nvPr>
        </p:nvSpPr>
        <p:spPr>
          <a:xfrm>
            <a:off x="457200" y="12192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0" lang="en-US" sz="2000"/>
              <a:t>Step 7: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Extract Repository On Same Location</a:t>
            </a:r>
            <a:endParaRPr b="0" sz="2000"/>
          </a:p>
        </p:txBody>
      </p:sp>
      <p:pic>
        <p:nvPicPr>
          <p:cNvPr id="226" name="Google Shape;22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2713038"/>
            <a:ext cx="6858000" cy="3683093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/>
          <p:nvPr>
            <p:ph type="title"/>
          </p:nvPr>
        </p:nvSpPr>
        <p:spPr>
          <a:xfrm>
            <a:off x="1981200" y="76200"/>
            <a:ext cx="69342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Environment Setup Cont..</a:t>
            </a:r>
            <a:endParaRPr/>
          </a:p>
        </p:txBody>
      </p:sp>
      <p:sp>
        <p:nvSpPr>
          <p:cNvPr id="233" name="Google Shape;233;p31"/>
          <p:cNvSpPr txBox="1"/>
          <p:nvPr>
            <p:ph idx="1" type="body"/>
          </p:nvPr>
        </p:nvSpPr>
        <p:spPr>
          <a:xfrm>
            <a:off x="685800" y="990600"/>
            <a:ext cx="8229600" cy="1447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0" lang="en-US" sz="2000"/>
              <a:t>Step 8: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After Extract, the Repository Open lib Folder in Required Folder Of Repository.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b="0" lang="en-US" sz="2000"/>
              <a:t>Show All Libraries Of Hibernate.</a:t>
            </a:r>
            <a:endParaRPr/>
          </a:p>
        </p:txBody>
      </p:sp>
      <p:pic>
        <p:nvPicPr>
          <p:cNvPr id="234" name="Google Shape;23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4317" y="2713037"/>
            <a:ext cx="7352566" cy="3942914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 txBox="1"/>
          <p:nvPr>
            <p:ph type="title"/>
          </p:nvPr>
        </p:nvSpPr>
        <p:spPr>
          <a:xfrm>
            <a:off x="1981200" y="76200"/>
            <a:ext cx="69342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Demo: Configuration Duration 15 Min</a:t>
            </a:r>
            <a:endParaRPr/>
          </a:p>
        </p:txBody>
      </p:sp>
      <p:sp>
        <p:nvSpPr>
          <p:cNvPr id="240" name="Google Shape;240;p32"/>
          <p:cNvSpPr txBox="1"/>
          <p:nvPr>
            <p:ph idx="1" type="body"/>
          </p:nvPr>
        </p:nvSpPr>
        <p:spPr>
          <a:xfrm>
            <a:off x="685800" y="1158081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0" lang="en-US" sz="2000"/>
              <a:t>Step :1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0" lang="en-US" sz="2000"/>
              <a:t>Create New Java Project</a:t>
            </a:r>
            <a:endParaRPr/>
          </a:p>
        </p:txBody>
      </p:sp>
      <p:pic>
        <p:nvPicPr>
          <p:cNvPr id="241" name="Google Shape;24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2286001"/>
            <a:ext cx="7772400" cy="4162362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 txBox="1"/>
          <p:nvPr>
            <p:ph type="title"/>
          </p:nvPr>
        </p:nvSpPr>
        <p:spPr>
          <a:xfrm>
            <a:off x="1981200" y="76200"/>
            <a:ext cx="69342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Demo: Configuration Cont..</a:t>
            </a:r>
            <a:endParaRPr/>
          </a:p>
        </p:txBody>
      </p:sp>
      <p:sp>
        <p:nvSpPr>
          <p:cNvPr id="247" name="Google Shape;247;p33"/>
          <p:cNvSpPr txBox="1"/>
          <p:nvPr>
            <p:ph idx="1" type="body"/>
          </p:nvPr>
        </p:nvSpPr>
        <p:spPr>
          <a:xfrm>
            <a:off x="685800" y="1158080"/>
            <a:ext cx="8229600" cy="975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0" lang="en-US" sz="2000"/>
              <a:t>Step :2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0" lang="en-US" sz="2000"/>
              <a:t>Give Proper JAVA Project Name And Click On Finish Button</a:t>
            </a:r>
            <a:endParaRPr/>
          </a:p>
        </p:txBody>
      </p:sp>
      <p:pic>
        <p:nvPicPr>
          <p:cNvPr id="248" name="Google Shape;24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2305050"/>
            <a:ext cx="7620000" cy="4070728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"/>
          <p:cNvSpPr txBox="1"/>
          <p:nvPr>
            <p:ph type="title"/>
          </p:nvPr>
        </p:nvSpPr>
        <p:spPr>
          <a:xfrm>
            <a:off x="1981200" y="76200"/>
            <a:ext cx="69342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Demo: Configuration Cont..</a:t>
            </a:r>
            <a:endParaRPr/>
          </a:p>
        </p:txBody>
      </p:sp>
      <p:sp>
        <p:nvSpPr>
          <p:cNvPr id="254" name="Google Shape;254;p34"/>
          <p:cNvSpPr txBox="1"/>
          <p:nvPr>
            <p:ph idx="1" type="body"/>
          </p:nvPr>
        </p:nvSpPr>
        <p:spPr>
          <a:xfrm>
            <a:off x="685800" y="1158080"/>
            <a:ext cx="8229600" cy="975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0" lang="en-US" sz="2000"/>
              <a:t>Step :3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0" lang="en-US" sz="2000"/>
              <a:t>You Can See Project Structure Only With JRE Files.</a:t>
            </a:r>
            <a:endParaRPr/>
          </a:p>
        </p:txBody>
      </p:sp>
      <p:pic>
        <p:nvPicPr>
          <p:cNvPr id="255" name="Google Shape;25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2286000"/>
            <a:ext cx="7315200" cy="3890722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/>
          <p:nvPr>
            <p:ph type="title"/>
          </p:nvPr>
        </p:nvSpPr>
        <p:spPr>
          <a:xfrm>
            <a:off x="1981200" y="76200"/>
            <a:ext cx="69342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Demo: Configuration Cont..</a:t>
            </a:r>
            <a:endParaRPr/>
          </a:p>
        </p:txBody>
      </p:sp>
      <p:pic>
        <p:nvPicPr>
          <p:cNvPr id="261" name="Google Shape;26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2209800"/>
            <a:ext cx="7906012" cy="4257986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2" name="Google Shape;262;p35"/>
          <p:cNvSpPr txBox="1"/>
          <p:nvPr>
            <p:ph idx="1" type="body"/>
          </p:nvPr>
        </p:nvSpPr>
        <p:spPr>
          <a:xfrm>
            <a:off x="685800" y="1158080"/>
            <a:ext cx="8229600" cy="975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0" lang="en-US" sz="2000"/>
              <a:t>Step :4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0" lang="en-US" sz="2000"/>
              <a:t>Now Add Hibernate JAR Files From JAVA BUILD PATH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type="title"/>
          </p:nvPr>
        </p:nvSpPr>
        <p:spPr>
          <a:xfrm>
            <a:off x="1981200" y="76200"/>
            <a:ext cx="69342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Module Overview</a:t>
            </a:r>
            <a:endParaRPr/>
          </a:p>
        </p:txBody>
      </p:sp>
      <p:sp>
        <p:nvSpPr>
          <p:cNvPr id="129" name="Google Shape;129;p18"/>
          <p:cNvSpPr txBox="1"/>
          <p:nvPr>
            <p:ph idx="1" type="body"/>
          </p:nvPr>
        </p:nvSpPr>
        <p:spPr>
          <a:xfrm>
            <a:off x="457200" y="1143000"/>
            <a:ext cx="8229600" cy="4983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In this Module, we will understand the following:</a:t>
            </a:r>
            <a:endParaRPr/>
          </a:p>
        </p:txBody>
      </p:sp>
      <p:sp>
        <p:nvSpPr>
          <p:cNvPr id="130" name="Google Shape;130;p18"/>
          <p:cNvSpPr/>
          <p:nvPr/>
        </p:nvSpPr>
        <p:spPr>
          <a:xfrm>
            <a:off x="906780" y="1600200"/>
            <a:ext cx="45720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Overview of Hibernate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Architecture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Environment Setup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Configuration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Sessions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/>
          <p:nvPr>
            <p:ph type="title"/>
          </p:nvPr>
        </p:nvSpPr>
        <p:spPr>
          <a:xfrm>
            <a:off x="1981200" y="76200"/>
            <a:ext cx="69342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Demo: Configuration Cont..</a:t>
            </a:r>
            <a:endParaRPr/>
          </a:p>
        </p:txBody>
      </p:sp>
      <p:pic>
        <p:nvPicPr>
          <p:cNvPr id="268" name="Google Shape;26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2133600"/>
            <a:ext cx="7924800" cy="4248346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9" name="Google Shape;269;p36"/>
          <p:cNvSpPr txBox="1"/>
          <p:nvPr>
            <p:ph idx="1" type="body"/>
          </p:nvPr>
        </p:nvSpPr>
        <p:spPr>
          <a:xfrm>
            <a:off x="685800" y="1158080"/>
            <a:ext cx="8229600" cy="975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0" lang="en-US" sz="2000"/>
              <a:t>Step :5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0" lang="en-US" sz="2000"/>
              <a:t>Click On Library and Click On User Library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 txBox="1"/>
          <p:nvPr>
            <p:ph type="title"/>
          </p:nvPr>
        </p:nvSpPr>
        <p:spPr>
          <a:xfrm>
            <a:off x="1981200" y="76200"/>
            <a:ext cx="69342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Demo: Configuration Cont..</a:t>
            </a:r>
            <a:endParaRPr/>
          </a:p>
        </p:txBody>
      </p:sp>
      <p:sp>
        <p:nvSpPr>
          <p:cNvPr id="275" name="Google Shape;275;p37"/>
          <p:cNvSpPr txBox="1"/>
          <p:nvPr>
            <p:ph idx="1" type="body"/>
          </p:nvPr>
        </p:nvSpPr>
        <p:spPr>
          <a:xfrm>
            <a:off x="685800" y="1158080"/>
            <a:ext cx="8229600" cy="975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0" lang="en-US" sz="2000"/>
              <a:t>Step :6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0" lang="en-US" sz="2000"/>
              <a:t>Click On User Library And Click On New Button</a:t>
            </a:r>
            <a:endParaRPr/>
          </a:p>
        </p:txBody>
      </p:sp>
      <p:pic>
        <p:nvPicPr>
          <p:cNvPr id="276" name="Google Shape;27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2362200"/>
            <a:ext cx="8077200" cy="4339632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8"/>
          <p:cNvSpPr txBox="1"/>
          <p:nvPr>
            <p:ph type="title"/>
          </p:nvPr>
        </p:nvSpPr>
        <p:spPr>
          <a:xfrm>
            <a:off x="1981200" y="76200"/>
            <a:ext cx="69342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Demo: Configuration Cont..</a:t>
            </a:r>
            <a:endParaRPr/>
          </a:p>
        </p:txBody>
      </p:sp>
      <p:sp>
        <p:nvSpPr>
          <p:cNvPr id="282" name="Google Shape;282;p38"/>
          <p:cNvSpPr txBox="1"/>
          <p:nvPr>
            <p:ph idx="1" type="body"/>
          </p:nvPr>
        </p:nvSpPr>
        <p:spPr>
          <a:xfrm>
            <a:off x="685800" y="1158080"/>
            <a:ext cx="8229600" cy="975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0" lang="en-US" sz="2000"/>
              <a:t>Step :7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0" lang="en-US" sz="2000"/>
              <a:t>Give Proper Name Of User Library and Click On Ok</a:t>
            </a:r>
            <a:endParaRPr/>
          </a:p>
        </p:txBody>
      </p:sp>
      <p:pic>
        <p:nvPicPr>
          <p:cNvPr id="283" name="Google Shape;28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2152649"/>
            <a:ext cx="7162800" cy="3878084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9"/>
          <p:cNvSpPr txBox="1"/>
          <p:nvPr>
            <p:ph type="title"/>
          </p:nvPr>
        </p:nvSpPr>
        <p:spPr>
          <a:xfrm>
            <a:off x="1981200" y="76200"/>
            <a:ext cx="69342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Demo: Configuration Cont..</a:t>
            </a:r>
            <a:endParaRPr/>
          </a:p>
        </p:txBody>
      </p:sp>
      <p:sp>
        <p:nvSpPr>
          <p:cNvPr id="289" name="Google Shape;289;p39"/>
          <p:cNvSpPr txBox="1"/>
          <p:nvPr>
            <p:ph idx="1" type="body"/>
          </p:nvPr>
        </p:nvSpPr>
        <p:spPr>
          <a:xfrm>
            <a:off x="685800" y="1158080"/>
            <a:ext cx="8229600" cy="975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0" lang="en-US" sz="2000"/>
              <a:t>Step :8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0" lang="en-US" sz="2000"/>
              <a:t>Select All JAR Files Of Repository From Repository Location</a:t>
            </a:r>
            <a:endParaRPr/>
          </a:p>
        </p:txBody>
      </p:sp>
      <p:pic>
        <p:nvPicPr>
          <p:cNvPr id="290" name="Google Shape;29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2438400"/>
            <a:ext cx="7162800" cy="3867488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0"/>
          <p:cNvSpPr txBox="1"/>
          <p:nvPr>
            <p:ph type="title"/>
          </p:nvPr>
        </p:nvSpPr>
        <p:spPr>
          <a:xfrm>
            <a:off x="1981200" y="76200"/>
            <a:ext cx="69342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Demo: Configuration Cont..</a:t>
            </a:r>
            <a:endParaRPr/>
          </a:p>
        </p:txBody>
      </p:sp>
      <p:sp>
        <p:nvSpPr>
          <p:cNvPr id="296" name="Google Shape;296;p40"/>
          <p:cNvSpPr txBox="1"/>
          <p:nvPr>
            <p:ph idx="1" type="body"/>
          </p:nvPr>
        </p:nvSpPr>
        <p:spPr>
          <a:xfrm>
            <a:off x="685800" y="1158080"/>
            <a:ext cx="8229600" cy="975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0" lang="en-US" sz="2000"/>
              <a:t>Step :9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0" lang="en-US" sz="2000"/>
              <a:t>Open All JAR Files and Apply in Your Project</a:t>
            </a:r>
            <a:endParaRPr/>
          </a:p>
        </p:txBody>
      </p:sp>
      <p:pic>
        <p:nvPicPr>
          <p:cNvPr id="297" name="Google Shape;29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2171699"/>
            <a:ext cx="8305800" cy="4442354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1"/>
          <p:cNvSpPr txBox="1"/>
          <p:nvPr>
            <p:ph type="title"/>
          </p:nvPr>
        </p:nvSpPr>
        <p:spPr>
          <a:xfrm>
            <a:off x="1981200" y="76200"/>
            <a:ext cx="69342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Demo: Configuration Cont..</a:t>
            </a:r>
            <a:endParaRPr/>
          </a:p>
        </p:txBody>
      </p:sp>
      <p:sp>
        <p:nvSpPr>
          <p:cNvPr id="303" name="Google Shape;303;p41"/>
          <p:cNvSpPr txBox="1"/>
          <p:nvPr>
            <p:ph idx="1" type="body"/>
          </p:nvPr>
        </p:nvSpPr>
        <p:spPr>
          <a:xfrm>
            <a:off x="685800" y="1158080"/>
            <a:ext cx="8229600" cy="975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0" lang="en-US" sz="2000"/>
              <a:t>Step :10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0" lang="en-US" sz="2000"/>
              <a:t>Now You Can See Updated Your Project Structure Added With Hibernate JAR</a:t>
            </a:r>
            <a:endParaRPr/>
          </a:p>
        </p:txBody>
      </p:sp>
      <p:pic>
        <p:nvPicPr>
          <p:cNvPr id="304" name="Google Shape;30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8700" y="2537617"/>
            <a:ext cx="7543800" cy="4062046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2"/>
          <p:cNvSpPr txBox="1"/>
          <p:nvPr>
            <p:ph type="title"/>
          </p:nvPr>
        </p:nvSpPr>
        <p:spPr>
          <a:xfrm>
            <a:off x="1981200" y="76200"/>
            <a:ext cx="69342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Cont..</a:t>
            </a:r>
            <a:endParaRPr/>
          </a:p>
        </p:txBody>
      </p:sp>
      <p:sp>
        <p:nvSpPr>
          <p:cNvPr id="310" name="Google Shape;310;p42"/>
          <p:cNvSpPr txBox="1"/>
          <p:nvPr>
            <p:ph idx="1" type="body"/>
          </p:nvPr>
        </p:nvSpPr>
        <p:spPr>
          <a:xfrm>
            <a:off x="457200" y="1143000"/>
            <a:ext cx="8229600" cy="4983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0" lang="en-US" sz="2000"/>
              <a:t>Step:1:</a:t>
            </a:r>
            <a:r>
              <a:rPr lang="en-US" sz="2000"/>
              <a:t>Include Database Driver In Project</a:t>
            </a:r>
            <a:endParaRPr b="0" sz="2000"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Download MySQL Database and Installing MYSQL Database.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My SQL Provide Graphical User Interface For Database.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Two Ways To Install My SQL: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MySQL Database From Website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Use XAMP SERVER.</a:t>
            </a:r>
            <a:endParaRPr/>
          </a:p>
          <a:p>
            <a:pPr indent="0" lvl="2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0" lang="en-US" sz="2000"/>
              <a:t>Step:2:  Easy Way To Use XAMPP For MYSQL Databse.</a:t>
            </a:r>
            <a:endParaRPr/>
          </a:p>
        </p:txBody>
      </p:sp>
      <p:sp>
        <p:nvSpPr>
          <p:cNvPr id="311" name="Google Shape;311;p42"/>
          <p:cNvSpPr txBox="1"/>
          <p:nvPr/>
        </p:nvSpPr>
        <p:spPr>
          <a:xfrm>
            <a:off x="7326323" y="914400"/>
            <a:ext cx="184941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Duration:10 Mins</a:t>
            </a:r>
            <a:endParaRPr b="1" sz="1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3"/>
          <p:cNvSpPr txBox="1"/>
          <p:nvPr>
            <p:ph type="title"/>
          </p:nvPr>
        </p:nvSpPr>
        <p:spPr>
          <a:xfrm>
            <a:off x="1981200" y="76200"/>
            <a:ext cx="69342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Including MYSQL Duration: 15 min</a:t>
            </a:r>
            <a:endParaRPr/>
          </a:p>
        </p:txBody>
      </p:sp>
      <p:sp>
        <p:nvSpPr>
          <p:cNvPr id="317" name="Google Shape;317;p43"/>
          <p:cNvSpPr txBox="1"/>
          <p:nvPr>
            <p:ph idx="1" type="body"/>
          </p:nvPr>
        </p:nvSpPr>
        <p:spPr>
          <a:xfrm>
            <a:off x="685800" y="1158080"/>
            <a:ext cx="8229600" cy="975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Installing MYSQL Using WAMP</a:t>
            </a:r>
            <a:endParaRPr b="0"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0" lang="en-US" sz="2000"/>
              <a:t>Step 1:Go To  </a:t>
            </a:r>
            <a:r>
              <a:rPr b="0" lang="en-US" sz="2000" u="sng">
                <a:solidFill>
                  <a:schemeClr val="hlink"/>
                </a:solidFill>
                <a:hlinkClick r:id="rId3"/>
              </a:rPr>
              <a:t>http://www.wampserver.com/en/</a:t>
            </a:r>
            <a:r>
              <a:rPr b="0" lang="en-US" sz="2000"/>
              <a:t>    site.</a:t>
            </a:r>
            <a:endParaRPr/>
          </a:p>
        </p:txBody>
      </p:sp>
      <p:pic>
        <p:nvPicPr>
          <p:cNvPr id="318" name="Google Shape;318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" y="2133599"/>
            <a:ext cx="8686800" cy="4461133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4"/>
          <p:cNvSpPr txBox="1"/>
          <p:nvPr>
            <p:ph type="title"/>
          </p:nvPr>
        </p:nvSpPr>
        <p:spPr>
          <a:xfrm>
            <a:off x="1981200" y="76200"/>
            <a:ext cx="69342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Cont..</a:t>
            </a:r>
            <a:endParaRPr/>
          </a:p>
        </p:txBody>
      </p:sp>
      <p:sp>
        <p:nvSpPr>
          <p:cNvPr id="324" name="Google Shape;324;p44"/>
          <p:cNvSpPr txBox="1"/>
          <p:nvPr>
            <p:ph idx="1" type="body"/>
          </p:nvPr>
        </p:nvSpPr>
        <p:spPr>
          <a:xfrm>
            <a:off x="685800" y="1158080"/>
            <a:ext cx="8229600" cy="975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0" lang="en-US" sz="2000"/>
              <a:t>Step : 2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0" lang="en-US" sz="2000"/>
              <a:t>Click On WAMPSERVER.</a:t>
            </a:r>
            <a:endParaRPr/>
          </a:p>
        </p:txBody>
      </p:sp>
      <p:pic>
        <p:nvPicPr>
          <p:cNvPr id="325" name="Google Shape;32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500" y="2362200"/>
            <a:ext cx="7696200" cy="3958369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5"/>
          <p:cNvSpPr txBox="1"/>
          <p:nvPr>
            <p:ph type="title"/>
          </p:nvPr>
        </p:nvSpPr>
        <p:spPr>
          <a:xfrm>
            <a:off x="1981200" y="76200"/>
            <a:ext cx="69342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Cont..</a:t>
            </a:r>
            <a:endParaRPr/>
          </a:p>
        </p:txBody>
      </p:sp>
      <p:sp>
        <p:nvSpPr>
          <p:cNvPr id="331" name="Google Shape;331;p45"/>
          <p:cNvSpPr txBox="1"/>
          <p:nvPr>
            <p:ph idx="1" type="body"/>
          </p:nvPr>
        </p:nvSpPr>
        <p:spPr>
          <a:xfrm>
            <a:off x="685800" y="1158080"/>
            <a:ext cx="8229600" cy="975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0" lang="en-US" sz="2000"/>
              <a:t>Step : 3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0" lang="en-US" sz="2000"/>
              <a:t>	You Can See This Dialogue And Click On Download Directly</a:t>
            </a:r>
            <a:endParaRPr/>
          </a:p>
        </p:txBody>
      </p:sp>
      <p:pic>
        <p:nvPicPr>
          <p:cNvPr id="332" name="Google Shape;33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2362200"/>
            <a:ext cx="7543800" cy="3840983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type="title"/>
          </p:nvPr>
        </p:nvSpPr>
        <p:spPr>
          <a:xfrm>
            <a:off x="1981200" y="76200"/>
            <a:ext cx="69342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Introduction to Hibernate</a:t>
            </a:r>
            <a:endParaRPr/>
          </a:p>
        </p:txBody>
      </p:sp>
      <p:sp>
        <p:nvSpPr>
          <p:cNvPr id="137" name="Google Shape;137;p19"/>
          <p:cNvSpPr txBox="1"/>
          <p:nvPr>
            <p:ph idx="1" type="body"/>
          </p:nvPr>
        </p:nvSpPr>
        <p:spPr>
          <a:xfrm>
            <a:off x="457200" y="1371600"/>
            <a:ext cx="8229600" cy="4754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Hibernate is an Object-Relational Mapping (ORM) option for JAVA. It is created by Gavin King in 2001. It is an open source persistent framework and a powerful, high performance Object-Relational Persistence and Query service for any Java Application.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Hibernate itself maps Java classes to database tables and from Java to SQL data types .This relieves the developer from majority of common data persistence related programming tasks.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Hibernate falls between traditional Java objects &amp; database server to handle all the tasks in persisting those objects based on the appropriate O/R mechanisms and patterns.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The ORM Framework simplifies to store data from object instance in memory to persistent data store and load them back into same object structure.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It is also JPA provider which implement mapping of JAVA objects to relational database.</a:t>
            </a:r>
            <a:endParaRPr b="0" sz="3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6"/>
          <p:cNvSpPr txBox="1"/>
          <p:nvPr>
            <p:ph type="title"/>
          </p:nvPr>
        </p:nvSpPr>
        <p:spPr>
          <a:xfrm>
            <a:off x="1981200" y="76200"/>
            <a:ext cx="69342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Cont..</a:t>
            </a:r>
            <a:endParaRPr/>
          </a:p>
        </p:txBody>
      </p:sp>
      <p:sp>
        <p:nvSpPr>
          <p:cNvPr id="338" name="Google Shape;338;p46"/>
          <p:cNvSpPr txBox="1"/>
          <p:nvPr>
            <p:ph idx="1" type="body"/>
          </p:nvPr>
        </p:nvSpPr>
        <p:spPr>
          <a:xfrm>
            <a:off x="685800" y="1158080"/>
            <a:ext cx="8229600" cy="975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0" lang="en-US" sz="2000"/>
              <a:t>Step : 4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0" lang="en-US" sz="2000"/>
              <a:t>	Download Latest Version</a:t>
            </a:r>
            <a:endParaRPr/>
          </a:p>
        </p:txBody>
      </p:sp>
      <p:pic>
        <p:nvPicPr>
          <p:cNvPr id="339" name="Google Shape;33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2575717"/>
            <a:ext cx="7467600" cy="3867834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7"/>
          <p:cNvSpPr txBox="1"/>
          <p:nvPr>
            <p:ph type="title"/>
          </p:nvPr>
        </p:nvSpPr>
        <p:spPr>
          <a:xfrm>
            <a:off x="1981200" y="76200"/>
            <a:ext cx="69342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Cont..</a:t>
            </a:r>
            <a:endParaRPr/>
          </a:p>
        </p:txBody>
      </p:sp>
      <p:sp>
        <p:nvSpPr>
          <p:cNvPr id="345" name="Google Shape;345;p47"/>
          <p:cNvSpPr txBox="1"/>
          <p:nvPr>
            <p:ph idx="1" type="body"/>
          </p:nvPr>
        </p:nvSpPr>
        <p:spPr>
          <a:xfrm>
            <a:off x="685800" y="1158080"/>
            <a:ext cx="8229600" cy="975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0" lang="en-US" sz="2000"/>
              <a:t>Step : 6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0" lang="en-US" sz="2000"/>
              <a:t>	Download Start In Few Seconds</a:t>
            </a:r>
            <a:endParaRPr/>
          </a:p>
        </p:txBody>
      </p:sp>
      <p:pic>
        <p:nvPicPr>
          <p:cNvPr id="346" name="Google Shape;34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2575717"/>
            <a:ext cx="7391400" cy="3763585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8"/>
          <p:cNvSpPr txBox="1"/>
          <p:nvPr>
            <p:ph type="title"/>
          </p:nvPr>
        </p:nvSpPr>
        <p:spPr>
          <a:xfrm>
            <a:off x="1981200" y="76200"/>
            <a:ext cx="69342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Cont..</a:t>
            </a:r>
            <a:endParaRPr/>
          </a:p>
        </p:txBody>
      </p:sp>
      <p:sp>
        <p:nvSpPr>
          <p:cNvPr id="352" name="Google Shape;352;p48"/>
          <p:cNvSpPr txBox="1"/>
          <p:nvPr>
            <p:ph idx="1" type="body"/>
          </p:nvPr>
        </p:nvSpPr>
        <p:spPr>
          <a:xfrm>
            <a:off x="685800" y="1158080"/>
            <a:ext cx="8229600" cy="975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0" lang="en-US" sz="2000"/>
              <a:t>Step : 7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0" lang="en-US" sz="2000"/>
              <a:t>	Save Downloaded File In Particular Location</a:t>
            </a:r>
            <a:endParaRPr/>
          </a:p>
        </p:txBody>
      </p:sp>
      <p:pic>
        <p:nvPicPr>
          <p:cNvPr id="353" name="Google Shape;35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2133599"/>
            <a:ext cx="7620000" cy="390211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9"/>
          <p:cNvSpPr txBox="1"/>
          <p:nvPr>
            <p:ph type="title"/>
          </p:nvPr>
        </p:nvSpPr>
        <p:spPr>
          <a:xfrm>
            <a:off x="1981200" y="76200"/>
            <a:ext cx="69342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Cont..</a:t>
            </a:r>
            <a:endParaRPr/>
          </a:p>
        </p:txBody>
      </p:sp>
      <p:sp>
        <p:nvSpPr>
          <p:cNvPr id="359" name="Google Shape;359;p49"/>
          <p:cNvSpPr txBox="1"/>
          <p:nvPr>
            <p:ph idx="1" type="body"/>
          </p:nvPr>
        </p:nvSpPr>
        <p:spPr>
          <a:xfrm>
            <a:off x="685800" y="1158080"/>
            <a:ext cx="8229600" cy="975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0" lang="en-US" sz="2000"/>
              <a:t>Step : 8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0" lang="en-US" sz="2000"/>
              <a:t>	You Can See Downloaded Process</a:t>
            </a:r>
            <a:endParaRPr/>
          </a:p>
        </p:txBody>
      </p:sp>
      <p:pic>
        <p:nvPicPr>
          <p:cNvPr id="360" name="Google Shape;36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2556667"/>
            <a:ext cx="7162800" cy="3678478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0"/>
          <p:cNvSpPr txBox="1"/>
          <p:nvPr>
            <p:ph type="title"/>
          </p:nvPr>
        </p:nvSpPr>
        <p:spPr>
          <a:xfrm>
            <a:off x="1981200" y="76200"/>
            <a:ext cx="69342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Cont..</a:t>
            </a:r>
            <a:endParaRPr/>
          </a:p>
        </p:txBody>
      </p:sp>
      <p:sp>
        <p:nvSpPr>
          <p:cNvPr id="366" name="Google Shape;366;p50"/>
          <p:cNvSpPr txBox="1"/>
          <p:nvPr>
            <p:ph idx="1" type="body"/>
          </p:nvPr>
        </p:nvSpPr>
        <p:spPr>
          <a:xfrm>
            <a:off x="685800" y="1158080"/>
            <a:ext cx="8229600" cy="975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0" lang="en-US" sz="2000"/>
              <a:t>Step : 9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0" lang="en-US" sz="2000"/>
              <a:t>	Open Location In Your System Where Wamp Download</a:t>
            </a:r>
            <a:endParaRPr/>
          </a:p>
        </p:txBody>
      </p:sp>
      <p:pic>
        <p:nvPicPr>
          <p:cNvPr id="367" name="Google Shape;36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133599"/>
            <a:ext cx="7543800" cy="403994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1"/>
          <p:cNvSpPr txBox="1"/>
          <p:nvPr>
            <p:ph type="title"/>
          </p:nvPr>
        </p:nvSpPr>
        <p:spPr>
          <a:xfrm>
            <a:off x="1981200" y="76200"/>
            <a:ext cx="69342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Cont..</a:t>
            </a:r>
            <a:endParaRPr/>
          </a:p>
        </p:txBody>
      </p:sp>
      <p:sp>
        <p:nvSpPr>
          <p:cNvPr id="373" name="Google Shape;373;p51"/>
          <p:cNvSpPr txBox="1"/>
          <p:nvPr>
            <p:ph idx="1" type="body"/>
          </p:nvPr>
        </p:nvSpPr>
        <p:spPr>
          <a:xfrm>
            <a:off x="685800" y="1158080"/>
            <a:ext cx="8229600" cy="975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0" lang="en-US" sz="2000"/>
              <a:t>Step : 10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0" lang="en-US" sz="2000"/>
              <a:t>	Double Click On Software. It Show Following Dialogue</a:t>
            </a:r>
            <a:endParaRPr/>
          </a:p>
        </p:txBody>
      </p:sp>
      <p:pic>
        <p:nvPicPr>
          <p:cNvPr id="374" name="Google Shape;37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4900" y="2362200"/>
            <a:ext cx="7391400" cy="3952909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2"/>
          <p:cNvSpPr txBox="1"/>
          <p:nvPr>
            <p:ph type="title"/>
          </p:nvPr>
        </p:nvSpPr>
        <p:spPr>
          <a:xfrm>
            <a:off x="1981200" y="76200"/>
            <a:ext cx="69342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Cont..</a:t>
            </a:r>
            <a:endParaRPr/>
          </a:p>
        </p:txBody>
      </p:sp>
      <p:sp>
        <p:nvSpPr>
          <p:cNvPr id="380" name="Google Shape;380;p52"/>
          <p:cNvSpPr txBox="1"/>
          <p:nvPr>
            <p:ph idx="1" type="body"/>
          </p:nvPr>
        </p:nvSpPr>
        <p:spPr>
          <a:xfrm>
            <a:off x="685800" y="1158080"/>
            <a:ext cx="8229600" cy="975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0" lang="en-US" sz="2000"/>
              <a:t>Step : 11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0" lang="en-US" sz="2000"/>
              <a:t>	Click On OK Button And Start Installing</a:t>
            </a:r>
            <a:endParaRPr/>
          </a:p>
        </p:txBody>
      </p:sp>
      <p:pic>
        <p:nvPicPr>
          <p:cNvPr id="381" name="Google Shape;38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2537617"/>
            <a:ext cx="7162800" cy="3838159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/>
          <p:nvPr>
            <p:ph type="title"/>
          </p:nvPr>
        </p:nvSpPr>
        <p:spPr>
          <a:xfrm>
            <a:off x="1981200" y="76200"/>
            <a:ext cx="69342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Cont..</a:t>
            </a:r>
            <a:endParaRPr/>
          </a:p>
        </p:txBody>
      </p:sp>
      <p:sp>
        <p:nvSpPr>
          <p:cNvPr id="387" name="Google Shape;387;p53"/>
          <p:cNvSpPr txBox="1"/>
          <p:nvPr>
            <p:ph idx="1" type="body"/>
          </p:nvPr>
        </p:nvSpPr>
        <p:spPr>
          <a:xfrm>
            <a:off x="685800" y="1158080"/>
            <a:ext cx="8229600" cy="975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0" lang="en-US" sz="2000"/>
              <a:t>Step : 12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0" lang="en-US" sz="2000"/>
              <a:t>	Accept License Agreement And Click On Next Button</a:t>
            </a:r>
            <a:endParaRPr/>
          </a:p>
        </p:txBody>
      </p:sp>
      <p:pic>
        <p:nvPicPr>
          <p:cNvPr id="388" name="Google Shape;38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200" y="2362200"/>
            <a:ext cx="6400800" cy="3473229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4"/>
          <p:cNvSpPr txBox="1"/>
          <p:nvPr>
            <p:ph type="title"/>
          </p:nvPr>
        </p:nvSpPr>
        <p:spPr>
          <a:xfrm>
            <a:off x="1981200" y="76200"/>
            <a:ext cx="69342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Cont..</a:t>
            </a:r>
            <a:endParaRPr/>
          </a:p>
        </p:txBody>
      </p:sp>
      <p:sp>
        <p:nvSpPr>
          <p:cNvPr id="394" name="Google Shape;394;p54"/>
          <p:cNvSpPr txBox="1"/>
          <p:nvPr>
            <p:ph idx="1" type="body"/>
          </p:nvPr>
        </p:nvSpPr>
        <p:spPr>
          <a:xfrm>
            <a:off x="685800" y="1158080"/>
            <a:ext cx="8229600" cy="975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0" lang="en-US" sz="2000"/>
              <a:t>Step : 13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0" lang="en-US" sz="2000"/>
              <a:t>	Installation processing</a:t>
            </a:r>
            <a:endParaRPr/>
          </a:p>
        </p:txBody>
      </p:sp>
      <p:pic>
        <p:nvPicPr>
          <p:cNvPr id="395" name="Google Shape;39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2362200"/>
            <a:ext cx="7696200" cy="4155948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5"/>
          <p:cNvSpPr txBox="1"/>
          <p:nvPr>
            <p:ph type="title"/>
          </p:nvPr>
        </p:nvSpPr>
        <p:spPr>
          <a:xfrm>
            <a:off x="1981200" y="76200"/>
            <a:ext cx="69342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Cont..</a:t>
            </a:r>
            <a:endParaRPr/>
          </a:p>
        </p:txBody>
      </p:sp>
      <p:sp>
        <p:nvSpPr>
          <p:cNvPr id="401" name="Google Shape;401;p55"/>
          <p:cNvSpPr txBox="1"/>
          <p:nvPr>
            <p:ph idx="1" type="body"/>
          </p:nvPr>
        </p:nvSpPr>
        <p:spPr>
          <a:xfrm>
            <a:off x="685800" y="1158080"/>
            <a:ext cx="8229600" cy="975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0" lang="en-US" sz="2000"/>
              <a:t>Step : 14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0" lang="en-US" sz="2000"/>
              <a:t>	Click On Finish Button When Installation Complete</a:t>
            </a:r>
            <a:endParaRPr/>
          </a:p>
        </p:txBody>
      </p:sp>
      <p:pic>
        <p:nvPicPr>
          <p:cNvPr id="402" name="Google Shape;402;p55"/>
          <p:cNvPicPr preferRelativeResize="0"/>
          <p:nvPr/>
        </p:nvPicPr>
        <p:blipFill rotWithShape="1">
          <a:blip r:embed="rId3">
            <a:alphaModFix/>
          </a:blip>
          <a:srcRect b="19408" l="28124" r="27083" t="17269"/>
          <a:stretch/>
        </p:blipFill>
        <p:spPr>
          <a:xfrm>
            <a:off x="2819400" y="2362200"/>
            <a:ext cx="3276600" cy="2514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type="title"/>
          </p:nvPr>
        </p:nvSpPr>
        <p:spPr>
          <a:xfrm>
            <a:off x="1981200" y="76200"/>
            <a:ext cx="69342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Introduction to Hibernate Cont..</a:t>
            </a:r>
            <a:endParaRPr/>
          </a:p>
        </p:txBody>
      </p:sp>
      <p:sp>
        <p:nvSpPr>
          <p:cNvPr id="144" name="Google Shape;144;p20"/>
          <p:cNvSpPr txBox="1"/>
          <p:nvPr>
            <p:ph idx="1" type="body"/>
          </p:nvPr>
        </p:nvSpPr>
        <p:spPr>
          <a:xfrm>
            <a:off x="228600" y="838200"/>
            <a:ext cx="86868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900"/>
              <a:t>Benefits of using Hibernate:</a:t>
            </a:r>
            <a:endParaRPr/>
          </a:p>
          <a:p>
            <a:pPr indent="0" lvl="0" marL="0" rtl="0" algn="l">
              <a:spcBef>
                <a:spcPts val="23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b="0" sz="2900"/>
          </a:p>
          <a:p>
            <a:pPr indent="-342900" lvl="0" marL="342900" rtl="0" algn="l">
              <a:spcBef>
                <a:spcPts val="23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✔"/>
            </a:pPr>
            <a:r>
              <a:rPr b="0" lang="en-US" sz="2900"/>
              <a:t>Hibernate takes care of mapping Java classes to database tables using XML files This is possible without writing any line of code.</a:t>
            </a:r>
            <a:endParaRPr/>
          </a:p>
          <a:p>
            <a:pPr indent="-342900" lvl="0" marL="342900" rtl="0" algn="l">
              <a:spcBef>
                <a:spcPts val="23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✔"/>
            </a:pPr>
            <a:r>
              <a:rPr b="0" lang="en-US" sz="2900"/>
              <a:t>It does not require an application server to operate. </a:t>
            </a:r>
            <a:endParaRPr/>
          </a:p>
          <a:p>
            <a:pPr indent="-342900" lvl="0" marL="342900" rtl="0" algn="l">
              <a:spcBef>
                <a:spcPts val="23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✔"/>
            </a:pPr>
            <a:r>
              <a:rPr b="0" lang="en-US" sz="2900"/>
              <a:t>Developers are provided with simple APIs for storing and retrieving Java objects directly to and from the database.</a:t>
            </a:r>
            <a:endParaRPr/>
          </a:p>
          <a:p>
            <a:pPr indent="-342900" lvl="0" marL="342900" rtl="0" algn="l">
              <a:spcBef>
                <a:spcPts val="23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✔"/>
            </a:pPr>
            <a:r>
              <a:rPr b="0" lang="en-US" sz="2900"/>
              <a:t>In case of database change, then only the XML file properties needs to be updated.</a:t>
            </a:r>
            <a:endParaRPr/>
          </a:p>
          <a:p>
            <a:pPr indent="-342900" lvl="0" marL="342900" rtl="0" algn="l">
              <a:spcBef>
                <a:spcPts val="23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✔"/>
            </a:pPr>
            <a:r>
              <a:rPr b="0" lang="en-US" sz="2900"/>
              <a:t>It provides a way to work around familiar Java Objects. </a:t>
            </a:r>
            <a:endParaRPr/>
          </a:p>
          <a:p>
            <a:pPr indent="-342900" lvl="0" marL="342900" rtl="0" algn="l">
              <a:spcBef>
                <a:spcPts val="23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✔"/>
            </a:pPr>
            <a:r>
              <a:rPr b="0" lang="en-US" sz="2900"/>
              <a:t>Manipulates Complex associations of objects of your database.</a:t>
            </a:r>
            <a:endParaRPr/>
          </a:p>
          <a:p>
            <a:pPr indent="-342900" lvl="0" marL="342900" rtl="0" algn="l">
              <a:spcBef>
                <a:spcPts val="23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✔"/>
            </a:pPr>
            <a:r>
              <a:rPr b="0" lang="en-US" sz="2900"/>
              <a:t>Minimizes database access with smart fetching strategies.</a:t>
            </a:r>
            <a:endParaRPr/>
          </a:p>
          <a:p>
            <a:pPr indent="-342900" lvl="0" marL="342900" rtl="0" algn="l">
              <a:spcBef>
                <a:spcPts val="23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✔"/>
            </a:pPr>
            <a:r>
              <a:rPr b="0" lang="en-US" sz="2900"/>
              <a:t>Provides simple querying of data.</a:t>
            </a:r>
            <a:endParaRPr/>
          </a:p>
          <a:p>
            <a:pPr indent="-342900" lvl="0" marL="342900" rtl="0" algn="l">
              <a:spcBef>
                <a:spcPts val="23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✔"/>
            </a:pPr>
            <a:r>
              <a:rPr b="0" lang="en-US" sz="2900"/>
              <a:t>Supported Databases</a:t>
            </a:r>
            <a:endParaRPr/>
          </a:p>
          <a:p>
            <a:pPr indent="-342900" lvl="0" marL="342900" rtl="0" algn="l">
              <a:spcBef>
                <a:spcPts val="23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✔"/>
            </a:pPr>
            <a:r>
              <a:rPr b="0" lang="en-US" sz="2900"/>
              <a:t>Hibernate supports almost all the major RDBMS. Following is a list of few of the database engines supported by Hibernate −</a:t>
            </a:r>
            <a:endParaRPr/>
          </a:p>
          <a:p>
            <a:pPr indent="-285750" lvl="1" marL="742950" rtl="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lang="en-US" sz="2700"/>
              <a:t>HSQL Database Engine</a:t>
            </a:r>
            <a:endParaRPr/>
          </a:p>
          <a:p>
            <a:pPr indent="-285750" lvl="1" marL="742950" rtl="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lang="en-US" sz="2700"/>
              <a:t>DB2/NT</a:t>
            </a:r>
            <a:endParaRPr/>
          </a:p>
          <a:p>
            <a:pPr indent="-285750" lvl="1" marL="742950" rtl="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lang="en-US" sz="2700"/>
              <a:t>MySQL</a:t>
            </a:r>
            <a:endParaRPr/>
          </a:p>
          <a:p>
            <a:pPr indent="-285750" lvl="1" marL="742950" rtl="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lang="en-US" sz="2700"/>
              <a:t>PostgreSQL</a:t>
            </a:r>
            <a:endParaRPr/>
          </a:p>
          <a:p>
            <a:pPr indent="-285750" lvl="1" marL="742950" rtl="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lang="en-US" sz="2700"/>
              <a:t>FrontBase</a:t>
            </a:r>
            <a:endParaRPr b="0" sz="2700"/>
          </a:p>
          <a:p>
            <a:pPr indent="-285750" lvl="1" marL="742950" rtl="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lang="en-US" sz="2700"/>
              <a:t>Oracle</a:t>
            </a:r>
            <a:endParaRPr/>
          </a:p>
          <a:p>
            <a:pPr indent="-285750" lvl="1" marL="742950" rtl="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lang="en-US" sz="2700"/>
              <a:t>Microsoft SQL Server Database</a:t>
            </a:r>
            <a:endParaRPr/>
          </a:p>
          <a:p>
            <a:pPr indent="-285750" lvl="1" marL="742950" rtl="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lang="en-US" sz="2700"/>
              <a:t>Sybase SQL Server</a:t>
            </a:r>
            <a:endParaRPr/>
          </a:p>
          <a:p>
            <a:pPr indent="-285750" lvl="1" marL="742950" rtl="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lang="en-US" sz="2700"/>
              <a:t>Informix Dynamic Server</a:t>
            </a:r>
            <a:endParaRPr/>
          </a:p>
          <a:p>
            <a:pPr indent="-285750" lvl="1" marL="742950" rtl="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lang="en-US" sz="2700"/>
              <a:t>Supported Technologies</a:t>
            </a:r>
            <a:endParaRPr/>
          </a:p>
          <a:p>
            <a:pPr indent="-285750" lvl="1" marL="742950" rtl="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lang="en-US" sz="2700"/>
              <a:t>Hibernate supports a variety of other technologies, including −</a:t>
            </a:r>
            <a:endParaRPr/>
          </a:p>
          <a:p>
            <a:pPr indent="-285750" lvl="1" marL="742950" rtl="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lang="en-US" sz="2700"/>
              <a:t>XDoclet Spring</a:t>
            </a:r>
            <a:endParaRPr/>
          </a:p>
          <a:p>
            <a:pPr indent="-285750" lvl="1" marL="742950" rtl="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lang="en-US" sz="2700"/>
              <a:t>J2EE</a:t>
            </a:r>
            <a:endParaRPr/>
          </a:p>
          <a:p>
            <a:pPr indent="-285750" lvl="1" marL="742950" rtl="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lang="en-US" sz="2700"/>
              <a:t>Eclipse plug-ins</a:t>
            </a:r>
            <a:endParaRPr/>
          </a:p>
          <a:p>
            <a:pPr indent="-285750" lvl="1" marL="742950" rtl="0" algn="l"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lang="en-US" sz="2700"/>
              <a:t>Maven</a:t>
            </a:r>
            <a:endParaRPr/>
          </a:p>
          <a:p>
            <a:pPr indent="-250190" lvl="1" marL="742950" rtl="0" algn="l">
              <a:spcBef>
                <a:spcPts val="11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1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br>
              <a:rPr lang="en-US" sz="1800"/>
            </a:br>
            <a:endParaRPr b="0" sz="32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6"/>
          <p:cNvSpPr txBox="1"/>
          <p:nvPr>
            <p:ph type="title"/>
          </p:nvPr>
        </p:nvSpPr>
        <p:spPr>
          <a:xfrm>
            <a:off x="1981200" y="76200"/>
            <a:ext cx="69342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Cont..</a:t>
            </a:r>
            <a:endParaRPr/>
          </a:p>
        </p:txBody>
      </p:sp>
      <p:sp>
        <p:nvSpPr>
          <p:cNvPr id="408" name="Google Shape;408;p56"/>
          <p:cNvSpPr txBox="1"/>
          <p:nvPr>
            <p:ph idx="1" type="body"/>
          </p:nvPr>
        </p:nvSpPr>
        <p:spPr>
          <a:xfrm>
            <a:off x="685800" y="1066800"/>
            <a:ext cx="82296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0" lang="en-US" sz="2000"/>
              <a:t>Step : 15 Add MySQLConnector JAR File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0" lang="en-US" sz="2000"/>
              <a:t>	After Installation Of WAMMP And MySQL Download MySQLConnector Jar File.</a:t>
            </a:r>
            <a:endParaRPr/>
          </a:p>
        </p:txBody>
      </p:sp>
      <p:pic>
        <p:nvPicPr>
          <p:cNvPr id="409" name="Google Shape;40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806" y="2438400"/>
            <a:ext cx="8031587" cy="4154066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7"/>
          <p:cNvSpPr txBox="1"/>
          <p:nvPr>
            <p:ph type="title"/>
          </p:nvPr>
        </p:nvSpPr>
        <p:spPr>
          <a:xfrm>
            <a:off x="1981200" y="76200"/>
            <a:ext cx="69342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Cont..</a:t>
            </a:r>
            <a:endParaRPr/>
          </a:p>
        </p:txBody>
      </p:sp>
      <p:sp>
        <p:nvSpPr>
          <p:cNvPr id="415" name="Google Shape;415;p57"/>
          <p:cNvSpPr txBox="1"/>
          <p:nvPr>
            <p:ph idx="1" type="body"/>
          </p:nvPr>
        </p:nvSpPr>
        <p:spPr>
          <a:xfrm>
            <a:off x="685800" y="1066800"/>
            <a:ext cx="82296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0" lang="en-US" sz="2000"/>
              <a:t>Step : 16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0" lang="en-US" sz="2000"/>
              <a:t>	Right Click On Project and MY SQL CONNECTOR Jar File From Build Path</a:t>
            </a:r>
            <a:endParaRPr/>
          </a:p>
        </p:txBody>
      </p:sp>
      <p:pic>
        <p:nvPicPr>
          <p:cNvPr id="416" name="Google Shape;41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2400" y="2514600"/>
            <a:ext cx="7643000" cy="4065068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8"/>
          <p:cNvSpPr txBox="1"/>
          <p:nvPr>
            <p:ph type="title"/>
          </p:nvPr>
        </p:nvSpPr>
        <p:spPr>
          <a:xfrm>
            <a:off x="1981200" y="76200"/>
            <a:ext cx="69342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Cont..</a:t>
            </a:r>
            <a:endParaRPr/>
          </a:p>
        </p:txBody>
      </p:sp>
      <p:sp>
        <p:nvSpPr>
          <p:cNvPr id="422" name="Google Shape;422;p58"/>
          <p:cNvSpPr txBox="1"/>
          <p:nvPr>
            <p:ph idx="1" type="body"/>
          </p:nvPr>
        </p:nvSpPr>
        <p:spPr>
          <a:xfrm>
            <a:off x="685800" y="10668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0" lang="en-US" sz="2000"/>
              <a:t>Step : 17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0" lang="en-US" sz="2000"/>
              <a:t>	Jar File Is Added in Project Referenced Library Folder</a:t>
            </a:r>
            <a:endParaRPr/>
          </a:p>
        </p:txBody>
      </p:sp>
      <p:pic>
        <p:nvPicPr>
          <p:cNvPr id="423" name="Google Shape;42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1280" y="2209800"/>
            <a:ext cx="7496020" cy="4014352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9"/>
          <p:cNvSpPr txBox="1"/>
          <p:nvPr>
            <p:ph type="title"/>
          </p:nvPr>
        </p:nvSpPr>
        <p:spPr>
          <a:xfrm>
            <a:off x="1981200" y="76200"/>
            <a:ext cx="69342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Session</a:t>
            </a:r>
            <a:endParaRPr/>
          </a:p>
        </p:txBody>
      </p:sp>
      <p:sp>
        <p:nvSpPr>
          <p:cNvPr id="429" name="Google Shape;429;p59"/>
          <p:cNvSpPr/>
          <p:nvPr/>
        </p:nvSpPr>
        <p:spPr>
          <a:xfrm>
            <a:off x="228600" y="1254497"/>
            <a:ext cx="86868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Session is the main runtime interface between a Java application and Hibernate and the central API class abstracting the notion of a persistence service.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lifecycle of a Session is bounded by the beginning and end of a logical transaction. </a:t>
            </a:r>
            <a:endParaRPr/>
          </a:p>
        </p:txBody>
      </p:sp>
      <p:sp>
        <p:nvSpPr>
          <p:cNvPr id="430" name="Google Shape;430;p59"/>
          <p:cNvSpPr/>
          <p:nvPr/>
        </p:nvSpPr>
        <p:spPr>
          <a:xfrm>
            <a:off x="228600" y="2454826"/>
            <a:ext cx="87630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main function of the Session is to furnish create, read and delete operations for instances of mapped entity classes. Instances may exist in one of three state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transient: never persistent, not associated with any Session</a:t>
            </a:r>
            <a:endParaRPr/>
          </a:p>
        </p:txBody>
      </p:sp>
      <p:sp>
        <p:nvSpPr>
          <p:cNvPr id="431" name="Google Shape;431;p59"/>
          <p:cNvSpPr txBox="1"/>
          <p:nvPr>
            <p:ph idx="1" type="body"/>
          </p:nvPr>
        </p:nvSpPr>
        <p:spPr>
          <a:xfrm>
            <a:off x="304800" y="3668896"/>
            <a:ext cx="8534400" cy="26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0" lang="en-US" sz="1800"/>
              <a:t>An object which is not defined with session is called Transient Object State.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0" lang="en-US" sz="1800"/>
              <a:t>No Any Row defined in database is Transient Object State	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0" lang="en-US" sz="1800"/>
              <a:t>It is Garbage Collector No Other Object Refer To It.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0" lang="en-US" sz="1800"/>
              <a:t>It is created with new() Operator.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0" lang="en-US" sz="1800"/>
              <a:t>When Object defined in Transient Object State there is no defined any identifier.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0" lang="en-US" sz="1800"/>
              <a:t>	Example: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0" lang="en-US" sz="1800"/>
              <a:t>		Employee emp = new Employee();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0" lang="en-US" sz="1800"/>
              <a:t>		emp.setName("Ravi Raj");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0" lang="en-US" sz="1800"/>
              <a:t>		// here emp object is in a transient state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0"/>
          <p:cNvSpPr txBox="1"/>
          <p:nvPr>
            <p:ph type="title"/>
          </p:nvPr>
        </p:nvSpPr>
        <p:spPr>
          <a:xfrm>
            <a:off x="1981200" y="76200"/>
            <a:ext cx="69342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Session Cont..</a:t>
            </a:r>
            <a:endParaRPr/>
          </a:p>
        </p:txBody>
      </p:sp>
      <p:sp>
        <p:nvSpPr>
          <p:cNvPr id="437" name="Google Shape;437;p60"/>
          <p:cNvSpPr txBox="1"/>
          <p:nvPr>
            <p:ph idx="1" type="body"/>
          </p:nvPr>
        </p:nvSpPr>
        <p:spPr>
          <a:xfrm>
            <a:off x="465944" y="16764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Persistent Object State:</a:t>
            </a:r>
            <a:endParaRPr/>
          </a:p>
        </p:txBody>
      </p:sp>
      <p:sp>
        <p:nvSpPr>
          <p:cNvPr id="438" name="Google Shape;438;p60"/>
          <p:cNvSpPr/>
          <p:nvPr/>
        </p:nvSpPr>
        <p:spPr>
          <a:xfrm>
            <a:off x="351644" y="2133600"/>
            <a:ext cx="84582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When` Object is defined with Session called  Persistent Object State.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represent all row of database with their identifier.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Long id = (Long) session.save(emp);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// emp object is now in a persistent state</a:t>
            </a:r>
            <a:endParaRPr/>
          </a:p>
        </p:txBody>
      </p:sp>
      <p:pic>
        <p:nvPicPr>
          <p:cNvPr id="439" name="Google Shape;439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8500" y="3581400"/>
            <a:ext cx="5424487" cy="2830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1"/>
          <p:cNvSpPr txBox="1"/>
          <p:nvPr>
            <p:ph type="title"/>
          </p:nvPr>
        </p:nvSpPr>
        <p:spPr>
          <a:xfrm>
            <a:off x="1981200" y="76200"/>
            <a:ext cx="69342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Cont..</a:t>
            </a:r>
            <a:endParaRPr/>
          </a:p>
        </p:txBody>
      </p:sp>
      <p:sp>
        <p:nvSpPr>
          <p:cNvPr id="445" name="Google Shape;445;p61"/>
          <p:cNvSpPr/>
          <p:nvPr/>
        </p:nvSpPr>
        <p:spPr>
          <a:xfrm>
            <a:off x="609600" y="1447800"/>
            <a:ext cx="655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Detached Object State:</a:t>
            </a:r>
            <a:endParaRPr/>
          </a:p>
        </p:txBody>
      </p:sp>
      <p:sp>
        <p:nvSpPr>
          <p:cNvPr id="446" name="Google Shape;446;p61"/>
          <p:cNvSpPr/>
          <p:nvPr/>
        </p:nvSpPr>
        <p:spPr>
          <a:xfrm>
            <a:off x="152400" y="2057400"/>
            <a:ext cx="8763000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Object just removed from Session called Detached Object State.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object define with this state it has also defined identifier but not perform any operation.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any changes are made in this state it will not saved.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Example: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session.close();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//object in detached state</a:t>
            </a:r>
            <a:endParaRPr/>
          </a:p>
        </p:txBody>
      </p:sp>
      <p:pic>
        <p:nvPicPr>
          <p:cNvPr id="447" name="Google Shape;447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4600" y="4544437"/>
            <a:ext cx="5038725" cy="2353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2"/>
          <p:cNvSpPr txBox="1"/>
          <p:nvPr>
            <p:ph type="title"/>
          </p:nvPr>
        </p:nvSpPr>
        <p:spPr>
          <a:xfrm>
            <a:off x="1981200" y="76200"/>
            <a:ext cx="69342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Cont..</a:t>
            </a:r>
            <a:endParaRPr/>
          </a:p>
        </p:txBody>
      </p:sp>
      <p:sp>
        <p:nvSpPr>
          <p:cNvPr id="453" name="Google Shape;453;p62"/>
          <p:cNvSpPr/>
          <p:nvPr/>
        </p:nvSpPr>
        <p:spPr>
          <a:xfrm flipH="1">
            <a:off x="6400800" y="2160190"/>
            <a:ext cx="1706881" cy="556419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Removed</a:t>
            </a:r>
            <a:endParaRPr/>
          </a:p>
        </p:txBody>
      </p:sp>
      <p:cxnSp>
        <p:nvCxnSpPr>
          <p:cNvPr id="454" name="Google Shape;454;p62"/>
          <p:cNvCxnSpPr>
            <a:stCxn id="455" idx="1"/>
          </p:cNvCxnSpPr>
          <p:nvPr/>
        </p:nvCxnSpPr>
        <p:spPr>
          <a:xfrm>
            <a:off x="5854025" y="3346110"/>
            <a:ext cx="10650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6" name="Google Shape;456;p62"/>
          <p:cNvCxnSpPr>
            <a:stCxn id="457" idx="1"/>
          </p:cNvCxnSpPr>
          <p:nvPr/>
        </p:nvCxnSpPr>
        <p:spPr>
          <a:xfrm>
            <a:off x="5745480" y="1321991"/>
            <a:ext cx="13410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8" name="Google Shape;458;p62"/>
          <p:cNvCxnSpPr>
            <a:stCxn id="459" idx="1"/>
          </p:cNvCxnSpPr>
          <p:nvPr/>
        </p:nvCxnSpPr>
        <p:spPr>
          <a:xfrm>
            <a:off x="5897880" y="5370229"/>
            <a:ext cx="14172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0" name="Google Shape;460;p62"/>
          <p:cNvSpPr/>
          <p:nvPr/>
        </p:nvSpPr>
        <p:spPr>
          <a:xfrm>
            <a:off x="7086600" y="3886200"/>
            <a:ext cx="457197" cy="457193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1" name="Google Shape;461;p62"/>
          <p:cNvCxnSpPr>
            <a:stCxn id="462" idx="4"/>
          </p:cNvCxnSpPr>
          <p:nvPr/>
        </p:nvCxnSpPr>
        <p:spPr>
          <a:xfrm>
            <a:off x="1283760" y="1555409"/>
            <a:ext cx="0" cy="19566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63" name="Google Shape;463;p62"/>
          <p:cNvGrpSpPr/>
          <p:nvPr/>
        </p:nvGrpSpPr>
        <p:grpSpPr>
          <a:xfrm>
            <a:off x="1027970" y="952658"/>
            <a:ext cx="8180622" cy="4793630"/>
            <a:chOff x="1027970" y="952658"/>
            <a:chExt cx="8180622" cy="4793630"/>
          </a:xfrm>
        </p:grpSpPr>
        <p:cxnSp>
          <p:nvCxnSpPr>
            <p:cNvPr id="464" name="Google Shape;464;p62"/>
            <p:cNvCxnSpPr>
              <a:stCxn id="457" idx="2"/>
            </p:cNvCxnSpPr>
            <p:nvPr/>
          </p:nvCxnSpPr>
          <p:spPr>
            <a:xfrm>
              <a:off x="4892040" y="1600200"/>
              <a:ext cx="0" cy="1467600"/>
            </a:xfrm>
            <a:prstGeom prst="straightConnector1">
              <a:avLst/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65" name="Google Shape;465;p62"/>
            <p:cNvSpPr txBox="1"/>
            <p:nvPr/>
          </p:nvSpPr>
          <p:spPr>
            <a:xfrm>
              <a:off x="3847316" y="4077720"/>
              <a:ext cx="803425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evict()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clear()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close()</a:t>
              </a:r>
              <a:endParaRPr/>
            </a:p>
          </p:txBody>
        </p:sp>
        <p:sp>
          <p:nvSpPr>
            <p:cNvPr id="457" name="Google Shape;457;p62"/>
            <p:cNvSpPr/>
            <p:nvPr/>
          </p:nvSpPr>
          <p:spPr>
            <a:xfrm flipH="1">
              <a:off x="4038599" y="1043781"/>
              <a:ext cx="1706881" cy="556419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Transient</a:t>
              </a:r>
              <a:endParaRPr/>
            </a:p>
          </p:txBody>
        </p:sp>
        <p:sp>
          <p:nvSpPr>
            <p:cNvPr id="455" name="Google Shape;455;p62"/>
            <p:cNvSpPr/>
            <p:nvPr/>
          </p:nvSpPr>
          <p:spPr>
            <a:xfrm flipH="1">
              <a:off x="4147144" y="3067900"/>
              <a:ext cx="1706881" cy="556419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Persistent</a:t>
              </a:r>
              <a:endParaRPr/>
            </a:p>
          </p:txBody>
        </p:sp>
        <p:sp>
          <p:nvSpPr>
            <p:cNvPr id="459" name="Google Shape;459;p62"/>
            <p:cNvSpPr/>
            <p:nvPr/>
          </p:nvSpPr>
          <p:spPr>
            <a:xfrm flipH="1">
              <a:off x="4190999" y="5092019"/>
              <a:ext cx="1706881" cy="556419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Detached</a:t>
              </a:r>
              <a:endParaRPr/>
            </a:p>
          </p:txBody>
        </p:sp>
        <p:cxnSp>
          <p:nvCxnSpPr>
            <p:cNvPr id="466" name="Google Shape;466;p62"/>
            <p:cNvCxnSpPr/>
            <p:nvPr/>
          </p:nvCxnSpPr>
          <p:spPr>
            <a:xfrm>
              <a:off x="4724400" y="3624319"/>
              <a:ext cx="0" cy="1467700"/>
            </a:xfrm>
            <a:prstGeom prst="straightConnector1">
              <a:avLst/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67" name="Google Shape;467;p62"/>
            <p:cNvCxnSpPr/>
            <p:nvPr/>
          </p:nvCxnSpPr>
          <p:spPr>
            <a:xfrm rot="10800000">
              <a:off x="5410200" y="3624319"/>
              <a:ext cx="0" cy="1467700"/>
            </a:xfrm>
            <a:prstGeom prst="straightConnector1">
              <a:avLst/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68" name="Google Shape;468;p62"/>
            <p:cNvCxnSpPr/>
            <p:nvPr/>
          </p:nvCxnSpPr>
          <p:spPr>
            <a:xfrm rot="10800000">
              <a:off x="6934200" y="2716609"/>
              <a:ext cx="0" cy="629500"/>
            </a:xfrm>
            <a:prstGeom prst="straightConnector1">
              <a:avLst/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69" name="Google Shape;469;p62"/>
            <p:cNvCxnSpPr/>
            <p:nvPr/>
          </p:nvCxnSpPr>
          <p:spPr>
            <a:xfrm>
              <a:off x="7086600" y="1321990"/>
              <a:ext cx="0" cy="838200"/>
            </a:xfrm>
            <a:prstGeom prst="straightConnector1">
              <a:avLst/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70" name="Google Shape;470;p62"/>
            <p:cNvCxnSpPr/>
            <p:nvPr/>
          </p:nvCxnSpPr>
          <p:spPr>
            <a:xfrm rot="10800000">
              <a:off x="7315200" y="4358169"/>
              <a:ext cx="0" cy="1012057"/>
            </a:xfrm>
            <a:prstGeom prst="straightConnector1">
              <a:avLst/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71" name="Google Shape;471;p62"/>
            <p:cNvCxnSpPr>
              <a:endCxn id="460" idx="0"/>
            </p:cNvCxnSpPr>
            <p:nvPr/>
          </p:nvCxnSpPr>
          <p:spPr>
            <a:xfrm>
              <a:off x="7315199" y="2716500"/>
              <a:ext cx="0" cy="1169700"/>
            </a:xfrm>
            <a:prstGeom prst="straightConnector1">
              <a:avLst/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62" name="Google Shape;462;p62"/>
            <p:cNvSpPr/>
            <p:nvPr/>
          </p:nvSpPr>
          <p:spPr>
            <a:xfrm>
              <a:off x="1027970" y="1088571"/>
              <a:ext cx="511579" cy="466838"/>
            </a:xfrm>
            <a:prstGeom prst="ellipse">
              <a:avLst/>
            </a:prstGeom>
            <a:solidFill>
              <a:schemeClr val="accent1"/>
            </a:solidFill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72" name="Google Shape;472;p62"/>
            <p:cNvCxnSpPr>
              <a:stCxn id="462" idx="6"/>
            </p:cNvCxnSpPr>
            <p:nvPr/>
          </p:nvCxnSpPr>
          <p:spPr>
            <a:xfrm>
              <a:off x="1539549" y="1321990"/>
              <a:ext cx="2514600" cy="4800"/>
            </a:xfrm>
            <a:prstGeom prst="straightConnector1">
              <a:avLst/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73" name="Google Shape;473;p62"/>
            <p:cNvCxnSpPr/>
            <p:nvPr/>
          </p:nvCxnSpPr>
          <p:spPr>
            <a:xfrm>
              <a:off x="1283759" y="3505200"/>
              <a:ext cx="2815798" cy="0"/>
            </a:xfrm>
            <a:prstGeom prst="straightConnector1">
              <a:avLst/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74" name="Google Shape;474;p62"/>
            <p:cNvSpPr txBox="1"/>
            <p:nvPr/>
          </p:nvSpPr>
          <p:spPr>
            <a:xfrm>
              <a:off x="5745479" y="998923"/>
              <a:ext cx="193931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Garbage collection</a:t>
              </a:r>
              <a:endParaRPr/>
            </a:p>
          </p:txBody>
        </p:sp>
        <p:sp>
          <p:nvSpPr>
            <p:cNvPr id="475" name="Google Shape;475;p62"/>
            <p:cNvSpPr txBox="1"/>
            <p:nvPr/>
          </p:nvSpPr>
          <p:spPr>
            <a:xfrm>
              <a:off x="1624096" y="952658"/>
              <a:ext cx="201773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New object created</a:t>
              </a:r>
              <a:endParaRPr/>
            </a:p>
          </p:txBody>
        </p:sp>
        <p:sp>
          <p:nvSpPr>
            <p:cNvPr id="476" name="Google Shape;476;p62"/>
            <p:cNvSpPr txBox="1"/>
            <p:nvPr/>
          </p:nvSpPr>
          <p:spPr>
            <a:xfrm>
              <a:off x="7269279" y="3159821"/>
              <a:ext cx="193931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Garbage collection</a:t>
              </a:r>
              <a:endParaRPr/>
            </a:p>
          </p:txBody>
        </p:sp>
        <p:sp>
          <p:nvSpPr>
            <p:cNvPr id="477" name="Google Shape;477;p62"/>
            <p:cNvSpPr txBox="1"/>
            <p:nvPr/>
          </p:nvSpPr>
          <p:spPr>
            <a:xfrm>
              <a:off x="5329966" y="4067531"/>
              <a:ext cx="1661545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update()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merge()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saveOrUpdate()</a:t>
              </a:r>
              <a:endParaRPr/>
            </a:p>
          </p:txBody>
        </p:sp>
        <p:sp>
          <p:nvSpPr>
            <p:cNvPr id="478" name="Google Shape;478;p62"/>
            <p:cNvSpPr txBox="1"/>
            <p:nvPr/>
          </p:nvSpPr>
          <p:spPr>
            <a:xfrm>
              <a:off x="4853574" y="1829820"/>
              <a:ext cx="1661545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save()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saveOrUpdate()</a:t>
              </a:r>
              <a:endParaRPr/>
            </a:p>
          </p:txBody>
        </p:sp>
        <p:sp>
          <p:nvSpPr>
            <p:cNvPr id="479" name="Google Shape;479;p62"/>
            <p:cNvSpPr/>
            <p:nvPr/>
          </p:nvSpPr>
          <p:spPr>
            <a:xfrm>
              <a:off x="5854025" y="3310471"/>
              <a:ext cx="91993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delete()</a:t>
              </a:r>
              <a:endParaRPr/>
            </a:p>
          </p:txBody>
        </p:sp>
        <p:sp>
          <p:nvSpPr>
            <p:cNvPr id="480" name="Google Shape;480;p62"/>
            <p:cNvSpPr txBox="1"/>
            <p:nvPr/>
          </p:nvSpPr>
          <p:spPr>
            <a:xfrm>
              <a:off x="5897880" y="5376956"/>
              <a:ext cx="193931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Garbage collection</a:t>
              </a:r>
              <a:endParaRPr/>
            </a:p>
          </p:txBody>
        </p:sp>
        <p:sp>
          <p:nvSpPr>
            <p:cNvPr id="481" name="Google Shape;481;p62"/>
            <p:cNvSpPr txBox="1"/>
            <p:nvPr/>
          </p:nvSpPr>
          <p:spPr>
            <a:xfrm>
              <a:off x="1300029" y="1515069"/>
              <a:ext cx="1031821" cy="120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get()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load()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iterate()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find() etc</a:t>
              </a:r>
              <a:endParaRPr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3"/>
          <p:cNvSpPr txBox="1"/>
          <p:nvPr>
            <p:ph type="title"/>
          </p:nvPr>
        </p:nvSpPr>
        <p:spPr>
          <a:xfrm>
            <a:off x="1981200" y="76200"/>
            <a:ext cx="69342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Demo: Session Duration 20 min</a:t>
            </a:r>
            <a:endParaRPr/>
          </a:p>
        </p:txBody>
      </p:sp>
      <p:graphicFrame>
        <p:nvGraphicFramePr>
          <p:cNvPr id="487" name="Google Shape;487;p63"/>
          <p:cNvGraphicFramePr/>
          <p:nvPr/>
        </p:nvGraphicFramePr>
        <p:xfrm>
          <a:off x="110490" y="86487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{435B35C7-CF6C-448B-99FD-42EC8898ADDB}</a:tableStyleId>
              </a:tblPr>
              <a:tblGrid>
                <a:gridCol w="4419600"/>
                <a:gridCol w="4419600"/>
              </a:tblGrid>
              <a:tr h="5840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import org.hibernate.Session;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import org.hibernate.Transaction;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import org.hibernate.cfg.Configuration;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import com.hibernate.model.Employee;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public class ObjectLifecycle {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    public static void main(String[] args) {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        // 'emp' object is in 'TRANSIENT' state.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        Employee emp = new Employee();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        emp.setName("Patrick");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        emp.setDesignation("Sr. Manager");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        emp.setDepartment("Human Resource");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        // Creating the config instance &amp; passing the hibernate config file.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        Configuration config = new Configuration();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        config.configure("hibernate.cfg.xml");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        // Session object to start the db transaction.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        Session s = config.buildSessionFactory().openSession();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        // Transaction object to begin the db transaction.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        Transaction t = s.beginTransaction();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        // Here 'emp' object is in 'PERSISTENT' state.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        s.save(emp);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        // 'emp' object will be saved to the database.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        t.commit();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        // Closing the session object. 'emp' object is in 'DETACHED' object.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        s.close();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    }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}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		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4"/>
          <p:cNvSpPr txBox="1"/>
          <p:nvPr>
            <p:ph type="title"/>
          </p:nvPr>
        </p:nvSpPr>
        <p:spPr>
          <a:xfrm>
            <a:off x="2039709" y="1205345"/>
            <a:ext cx="69342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000"/>
              <a:buFont typeface="Calibri"/>
              <a:buNone/>
            </a:pPr>
            <a:r>
              <a:rPr lang="en-US" sz="2000">
                <a:solidFill>
                  <a:srgbClr val="0C0C0C"/>
                </a:solidFill>
              </a:rPr>
              <a:t>save, get, update, delete database operations using Hibernate </a:t>
            </a:r>
            <a:endParaRPr/>
          </a:p>
        </p:txBody>
      </p:sp>
      <p:sp>
        <p:nvSpPr>
          <p:cNvPr id="493" name="Google Shape;493;p64"/>
          <p:cNvSpPr txBox="1"/>
          <p:nvPr>
            <p:ph idx="1" type="body"/>
          </p:nvPr>
        </p:nvSpPr>
        <p:spPr>
          <a:xfrm>
            <a:off x="457200" y="1219200"/>
            <a:ext cx="822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Example</a:t>
            </a:r>
            <a:endParaRPr/>
          </a:p>
        </p:txBody>
      </p:sp>
      <p:pic>
        <p:nvPicPr>
          <p:cNvPr id="494" name="Google Shape;494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2667000"/>
            <a:ext cx="7239000" cy="3908954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5" name="Google Shape;495;p64"/>
          <p:cNvSpPr txBox="1"/>
          <p:nvPr/>
        </p:nvSpPr>
        <p:spPr>
          <a:xfrm>
            <a:off x="632460" y="1664970"/>
            <a:ext cx="8229600" cy="884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1: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Java Project with Suitable Name</a:t>
            </a:r>
            <a:endParaRPr/>
          </a:p>
        </p:txBody>
      </p:sp>
      <p:sp>
        <p:nvSpPr>
          <p:cNvPr id="496" name="Google Shape;496;p64"/>
          <p:cNvSpPr txBox="1"/>
          <p:nvPr/>
        </p:nvSpPr>
        <p:spPr>
          <a:xfrm>
            <a:off x="1981200" y="76200"/>
            <a:ext cx="69342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Demo: Session Cont..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5"/>
          <p:cNvSpPr txBox="1"/>
          <p:nvPr>
            <p:ph type="title"/>
          </p:nvPr>
        </p:nvSpPr>
        <p:spPr>
          <a:xfrm>
            <a:off x="1981200" y="76200"/>
            <a:ext cx="69342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Cont..</a:t>
            </a:r>
            <a:endParaRPr/>
          </a:p>
        </p:txBody>
      </p:sp>
      <p:pic>
        <p:nvPicPr>
          <p:cNvPr id="502" name="Google Shape;502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981200"/>
            <a:ext cx="8458200" cy="4617551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3" name="Google Shape;503;p65"/>
          <p:cNvSpPr txBox="1"/>
          <p:nvPr/>
        </p:nvSpPr>
        <p:spPr>
          <a:xfrm>
            <a:off x="483870" y="1096962"/>
            <a:ext cx="8229600" cy="884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2: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Dependency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1981200" y="76200"/>
            <a:ext cx="69342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Architecture</a:t>
            </a:r>
            <a:endParaRPr/>
          </a:p>
        </p:txBody>
      </p:sp>
      <p:sp>
        <p:nvSpPr>
          <p:cNvPr id="151" name="Google Shape;151;p21"/>
          <p:cNvSpPr txBox="1"/>
          <p:nvPr>
            <p:ph idx="1" type="body"/>
          </p:nvPr>
        </p:nvSpPr>
        <p:spPr>
          <a:xfrm>
            <a:off x="0" y="1070912"/>
            <a:ext cx="4114800" cy="1344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lang="en-US" sz="1600"/>
              <a:t>There are Three Objects:</a:t>
            </a:r>
            <a:endParaRPr/>
          </a:p>
          <a:p>
            <a:pPr indent="-342900" lvl="3" marL="1600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1" lang="en-US" sz="1600"/>
              <a:t>Connection Manager</a:t>
            </a:r>
            <a:endParaRPr/>
          </a:p>
          <a:p>
            <a:pPr indent="-342900" lvl="3" marL="1600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1" lang="en-US" sz="1600"/>
              <a:t>Transaction Manager</a:t>
            </a:r>
            <a:endParaRPr/>
          </a:p>
          <a:p>
            <a:pPr indent="-342900" lvl="3" marL="1600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1" lang="en-US" sz="1600"/>
              <a:t>ORM</a:t>
            </a:r>
            <a:endParaRPr/>
          </a:p>
          <a:p>
            <a:pPr indent="-95250" lvl="3" marL="142875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t/>
            </a:r>
            <a:endParaRPr b="1" sz="1200"/>
          </a:p>
          <a:p>
            <a:pPr indent="-24130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sz="1600"/>
          </a:p>
          <a:p>
            <a:pPr indent="-266700" lvl="3" marL="16002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t/>
            </a:r>
            <a:endParaRPr b="1" sz="1200"/>
          </a:p>
          <a:p>
            <a:pPr indent="-24130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0" sz="1600"/>
          </a:p>
        </p:txBody>
      </p:sp>
      <p:sp>
        <p:nvSpPr>
          <p:cNvPr id="152" name="Google Shape;152;p21"/>
          <p:cNvSpPr txBox="1"/>
          <p:nvPr/>
        </p:nvSpPr>
        <p:spPr>
          <a:xfrm>
            <a:off x="-31955" y="2360381"/>
            <a:ext cx="4648200" cy="18833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Hibernate is provide </a:t>
            </a: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configuration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between data and persistent services.</a:t>
            </a:r>
            <a:endParaRPr/>
          </a:p>
          <a:p>
            <a:pPr indent="-342900" lvl="1" marL="74295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Require data in table format in database and map that data using </a:t>
            </a: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instance variable 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Class.</a:t>
            </a:r>
            <a:endParaRPr/>
          </a:p>
          <a:p>
            <a:pPr indent="-342900" lvl="1" marL="74295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Hibernate perform </a:t>
            </a: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Query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Operation of Insert,Update,Delete.</a:t>
            </a:r>
            <a:endParaRPr/>
          </a:p>
          <a:p>
            <a:pPr indent="-241300" lvl="1" marL="74295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6700" lvl="1" marL="74295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1" marL="74295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6700" lvl="3" marL="1600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1" marL="74295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1"/>
          <p:cNvSpPr txBox="1"/>
          <p:nvPr/>
        </p:nvSpPr>
        <p:spPr>
          <a:xfrm>
            <a:off x="390218" y="4343400"/>
            <a:ext cx="426720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Store details of </a:t>
            </a: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SQL queries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from object</a:t>
            </a:r>
            <a:endParaRPr/>
          </a:p>
          <a:p>
            <a:pPr indent="-342900" lvl="0" marL="342900" marR="0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Fast development in application and </a:t>
            </a: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easy code generation</a:t>
            </a:r>
            <a:endParaRPr/>
          </a:p>
          <a:p>
            <a:pPr indent="-342900" lvl="0" marL="342900" marR="0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Easy to </a:t>
            </a: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Transaction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management </a:t>
            </a:r>
            <a:endParaRPr/>
          </a:p>
          <a:p>
            <a:pPr indent="-342900" lvl="0" marL="342900" marR="0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of </a:t>
            </a: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automatic key generation</a:t>
            </a:r>
            <a:endParaRPr/>
          </a:p>
          <a:p>
            <a:pPr indent="-342900" lvl="0" marL="342900" marR="0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Based on </a:t>
            </a: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JDBC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Concept.</a:t>
            </a:r>
            <a:endParaRPr/>
          </a:p>
          <a:p>
            <a:pPr indent="-342900" lvl="0" marL="342900" marR="0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need to deal with the </a:t>
            </a: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database implementation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grpSp>
        <p:nvGrpSpPr>
          <p:cNvPr id="154" name="Google Shape;154;p21"/>
          <p:cNvGrpSpPr/>
          <p:nvPr/>
        </p:nvGrpSpPr>
        <p:grpSpPr>
          <a:xfrm>
            <a:off x="4572000" y="1219200"/>
            <a:ext cx="4571998" cy="3916018"/>
            <a:chOff x="4419600" y="1275929"/>
            <a:chExt cx="4571998" cy="3916018"/>
          </a:xfrm>
        </p:grpSpPr>
        <p:sp>
          <p:nvSpPr>
            <p:cNvPr id="155" name="Google Shape;155;p21"/>
            <p:cNvSpPr/>
            <p:nvPr/>
          </p:nvSpPr>
          <p:spPr>
            <a:xfrm>
              <a:off x="4657418" y="1295400"/>
              <a:ext cx="2200582" cy="762000"/>
            </a:xfrm>
            <a:prstGeom prst="rect">
              <a:avLst/>
            </a:prstGeom>
            <a:gradFill>
              <a:gsLst>
                <a:gs pos="0">
                  <a:srgbClr val="FFA09D"/>
                </a:gs>
                <a:gs pos="35000">
                  <a:srgbClr val="FFBCBC"/>
                </a:gs>
                <a:gs pos="100000">
                  <a:srgbClr val="FFE2E2"/>
                </a:gs>
              </a:gsLst>
              <a:lin ang="16200000" scaled="0"/>
            </a:gradFill>
            <a:ln cap="flat" cmpd="sng" w="9525">
              <a:solidFill>
                <a:srgbClr val="BD4B4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Application</a:t>
              </a:r>
              <a:endParaRPr/>
            </a:p>
          </p:txBody>
        </p:sp>
        <p:sp>
          <p:nvSpPr>
            <p:cNvPr id="156" name="Google Shape;156;p21"/>
            <p:cNvSpPr/>
            <p:nvPr/>
          </p:nvSpPr>
          <p:spPr>
            <a:xfrm>
              <a:off x="4419600" y="2170799"/>
              <a:ext cx="2971800" cy="886286"/>
            </a:xfrm>
            <a:prstGeom prst="rect">
              <a:avLst/>
            </a:prstGeom>
            <a:gradFill>
              <a:gsLst>
                <a:gs pos="0">
                  <a:srgbClr val="FFA09D"/>
                </a:gs>
                <a:gs pos="35000">
                  <a:srgbClr val="FFBCBC"/>
                </a:gs>
                <a:gs pos="100000">
                  <a:srgbClr val="FFE2E2"/>
                </a:gs>
              </a:gsLst>
              <a:lin ang="16200000" scaled="0"/>
            </a:gradFill>
            <a:ln cap="flat" cmpd="sng" w="9525">
              <a:solidFill>
                <a:srgbClr val="BD4B4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5029202" y="1812695"/>
              <a:ext cx="1600198" cy="473305"/>
            </a:xfrm>
            <a:prstGeom prst="rect">
              <a:avLst/>
            </a:prstGeom>
            <a:solidFill>
              <a:schemeClr val="accent2"/>
            </a:solidFill>
            <a:ln cap="flat" cmpd="sng" w="25400">
              <a:solidFill>
                <a:srgbClr val="8C3A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Persistence Object</a:t>
              </a: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4572000" y="2613942"/>
              <a:ext cx="990600" cy="357858"/>
            </a:xfrm>
            <a:prstGeom prst="rect">
              <a:avLst/>
            </a:prstGeom>
            <a:solidFill>
              <a:schemeClr val="accent2"/>
            </a:solidFill>
            <a:ln cap="flat" cmpd="sng" w="25400">
              <a:solidFill>
                <a:srgbClr val="8C3A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Hibernate properties</a:t>
              </a:r>
              <a:endParaRPr/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5831633" y="2624366"/>
              <a:ext cx="990600" cy="357858"/>
            </a:xfrm>
            <a:prstGeom prst="rect">
              <a:avLst/>
            </a:prstGeom>
            <a:solidFill>
              <a:schemeClr val="accent2"/>
            </a:solidFill>
            <a:ln cap="flat" cmpd="sng" w="25400">
              <a:solidFill>
                <a:srgbClr val="8C3A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XML Mapping</a:t>
              </a:r>
              <a:endParaRPr/>
            </a:p>
          </p:txBody>
        </p:sp>
        <p:cxnSp>
          <p:nvCxnSpPr>
            <p:cNvPr id="160" name="Google Shape;160;p21"/>
            <p:cNvCxnSpPr/>
            <p:nvPr/>
          </p:nvCxnSpPr>
          <p:spPr>
            <a:xfrm flipH="1" rot="10800000">
              <a:off x="6324600" y="1460595"/>
              <a:ext cx="1371600" cy="554477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</p:cxnSp>
        <p:sp>
          <p:nvSpPr>
            <p:cNvPr id="161" name="Google Shape;161;p21"/>
            <p:cNvSpPr/>
            <p:nvPr/>
          </p:nvSpPr>
          <p:spPr>
            <a:xfrm>
              <a:off x="5029202" y="3299742"/>
              <a:ext cx="1905000" cy="1892205"/>
            </a:xfrm>
            <a:prstGeom prst="can">
              <a:avLst>
                <a:gd fmla="val 25000" name="adj"/>
              </a:avLst>
            </a:prstGeom>
            <a:solidFill>
              <a:schemeClr val="accent2"/>
            </a:solidFill>
            <a:ln cap="flat" cmpd="sng" w="25400">
              <a:solidFill>
                <a:srgbClr val="8C3A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Database</a:t>
              </a:r>
              <a:endParaRPr/>
            </a:p>
          </p:txBody>
        </p:sp>
        <p:sp>
          <p:nvSpPr>
            <p:cNvPr id="162" name="Google Shape;162;p21"/>
            <p:cNvSpPr txBox="1"/>
            <p:nvPr/>
          </p:nvSpPr>
          <p:spPr>
            <a:xfrm>
              <a:off x="7641357" y="1275929"/>
              <a:ext cx="135024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POJO Object</a:t>
              </a:r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6"/>
          <p:cNvSpPr txBox="1"/>
          <p:nvPr>
            <p:ph type="title"/>
          </p:nvPr>
        </p:nvSpPr>
        <p:spPr>
          <a:xfrm>
            <a:off x="1981200" y="76200"/>
            <a:ext cx="69342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Cont..</a:t>
            </a:r>
            <a:endParaRPr/>
          </a:p>
        </p:txBody>
      </p:sp>
      <p:pic>
        <p:nvPicPr>
          <p:cNvPr id="509" name="Google Shape;509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2362200"/>
            <a:ext cx="8305800" cy="4192452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0" name="Google Shape;510;p66"/>
          <p:cNvSpPr txBox="1"/>
          <p:nvPr/>
        </p:nvSpPr>
        <p:spPr>
          <a:xfrm>
            <a:off x="685800" y="1219200"/>
            <a:ext cx="8229600" cy="884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3: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Database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7"/>
          <p:cNvSpPr txBox="1"/>
          <p:nvPr>
            <p:ph type="title"/>
          </p:nvPr>
        </p:nvSpPr>
        <p:spPr>
          <a:xfrm>
            <a:off x="1981200" y="76200"/>
            <a:ext cx="69342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Cont..</a:t>
            </a:r>
            <a:endParaRPr/>
          </a:p>
        </p:txBody>
      </p:sp>
      <p:pic>
        <p:nvPicPr>
          <p:cNvPr id="516" name="Google Shape;51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2286000"/>
            <a:ext cx="8305800" cy="4300778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7" name="Google Shape;517;p67"/>
          <p:cNvSpPr txBox="1"/>
          <p:nvPr/>
        </p:nvSpPr>
        <p:spPr>
          <a:xfrm>
            <a:off x="457200" y="1058862"/>
            <a:ext cx="8229600" cy="884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4: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Configure Database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8"/>
          <p:cNvSpPr txBox="1"/>
          <p:nvPr>
            <p:ph type="title"/>
          </p:nvPr>
        </p:nvSpPr>
        <p:spPr>
          <a:xfrm>
            <a:off x="1981200" y="76200"/>
            <a:ext cx="69342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Cont..</a:t>
            </a:r>
            <a:endParaRPr/>
          </a:p>
        </p:txBody>
      </p:sp>
      <p:pic>
        <p:nvPicPr>
          <p:cNvPr id="523" name="Google Shape;523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580" y="1905000"/>
            <a:ext cx="8686800" cy="4613868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4" name="Google Shape;524;p68"/>
          <p:cNvSpPr txBox="1"/>
          <p:nvPr/>
        </p:nvSpPr>
        <p:spPr>
          <a:xfrm>
            <a:off x="449580" y="898842"/>
            <a:ext cx="8229600" cy="884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5: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Pojo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9"/>
          <p:cNvSpPr txBox="1"/>
          <p:nvPr>
            <p:ph type="title"/>
          </p:nvPr>
        </p:nvSpPr>
        <p:spPr>
          <a:xfrm>
            <a:off x="1981200" y="76200"/>
            <a:ext cx="69342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Cont..</a:t>
            </a:r>
            <a:endParaRPr/>
          </a:p>
        </p:txBody>
      </p:sp>
      <p:pic>
        <p:nvPicPr>
          <p:cNvPr id="530" name="Google Shape;530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2057400"/>
            <a:ext cx="8458200" cy="4523433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1" name="Google Shape;531;p69"/>
          <p:cNvSpPr txBox="1"/>
          <p:nvPr/>
        </p:nvSpPr>
        <p:spPr>
          <a:xfrm>
            <a:off x="514350" y="944562"/>
            <a:ext cx="8229600" cy="884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6: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 All DB Operation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0"/>
          <p:cNvSpPr txBox="1"/>
          <p:nvPr>
            <p:ph type="title"/>
          </p:nvPr>
        </p:nvSpPr>
        <p:spPr>
          <a:xfrm>
            <a:off x="1981200" y="76200"/>
            <a:ext cx="69342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Cont..</a:t>
            </a:r>
            <a:endParaRPr/>
          </a:p>
        </p:txBody>
      </p:sp>
      <p:pic>
        <p:nvPicPr>
          <p:cNvPr id="537" name="Google Shape;537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2057400"/>
            <a:ext cx="8458200" cy="4530956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8" name="Google Shape;538;p70"/>
          <p:cNvSpPr txBox="1"/>
          <p:nvPr/>
        </p:nvSpPr>
        <p:spPr>
          <a:xfrm>
            <a:off x="685800" y="929322"/>
            <a:ext cx="8229600" cy="884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7: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Java File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1"/>
          <p:cNvSpPr txBox="1"/>
          <p:nvPr>
            <p:ph type="title"/>
          </p:nvPr>
        </p:nvSpPr>
        <p:spPr>
          <a:xfrm>
            <a:off x="1981200" y="76200"/>
            <a:ext cx="69342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Cont..</a:t>
            </a:r>
            <a:endParaRPr/>
          </a:p>
        </p:txBody>
      </p:sp>
      <p:pic>
        <p:nvPicPr>
          <p:cNvPr id="544" name="Google Shape;54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2057400"/>
            <a:ext cx="8305800" cy="4476582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5" name="Google Shape;545;p71"/>
          <p:cNvSpPr txBox="1"/>
          <p:nvPr/>
        </p:nvSpPr>
        <p:spPr>
          <a:xfrm>
            <a:off x="457200" y="1066800"/>
            <a:ext cx="8229600" cy="884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8: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 Project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2"/>
          <p:cNvSpPr txBox="1"/>
          <p:nvPr>
            <p:ph type="title"/>
          </p:nvPr>
        </p:nvSpPr>
        <p:spPr>
          <a:xfrm>
            <a:off x="1981200" y="76200"/>
            <a:ext cx="69342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Cont..</a:t>
            </a:r>
            <a:endParaRPr/>
          </a:p>
        </p:txBody>
      </p:sp>
      <p:sp>
        <p:nvSpPr>
          <p:cNvPr id="551" name="Google Shape;551;p72"/>
          <p:cNvSpPr txBox="1"/>
          <p:nvPr>
            <p:ph idx="1" type="body"/>
          </p:nvPr>
        </p:nvSpPr>
        <p:spPr>
          <a:xfrm>
            <a:off x="381000" y="1676400"/>
            <a:ext cx="85344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en-US" sz="1900"/>
              <a:t>Hbm2ddl.auto is a one of the Configuration Property in Hibernate.</a:t>
            </a:r>
            <a:endParaRPr/>
          </a:p>
          <a:p>
            <a:pPr indent="0" lvl="1" marL="45720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en-US" sz="1900"/>
              <a:t>Used to Validate and Export schemas in the database when SessionFactory Created.</a:t>
            </a:r>
            <a:endParaRPr/>
          </a:p>
          <a:p>
            <a:pPr indent="0" lvl="1" marL="45720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en-US" sz="1900"/>
              <a:t>Syntax:</a:t>
            </a:r>
            <a:endParaRPr/>
          </a:p>
          <a:p>
            <a:pPr indent="0" lvl="2" marL="91440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en-US" sz="1900"/>
              <a:t>If We Used Hbm2ddl.auto property, we must change in Hbm.Confg.file to add this property</a:t>
            </a:r>
            <a:endParaRPr/>
          </a:p>
          <a:p>
            <a:pPr indent="0" lvl="1" marL="45720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sz="1900"/>
          </a:p>
          <a:p>
            <a:pPr indent="0" lvl="1" marL="45720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b="1" lang="en-US" sz="1900"/>
              <a:t>Hbm.Conf.Xml</a:t>
            </a:r>
            <a:endParaRPr b="1" sz="1900"/>
          </a:p>
          <a:p>
            <a:pPr indent="0" lvl="1" marL="45720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en-US" sz="1900"/>
              <a:t>	&lt;hibernate-configuration&gt;</a:t>
            </a:r>
            <a:endParaRPr/>
          </a:p>
          <a:p>
            <a:pPr indent="0" lvl="1" marL="45720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en-US" sz="1900"/>
              <a:t>		&lt;session-factory&gt;</a:t>
            </a:r>
            <a:endParaRPr/>
          </a:p>
          <a:p>
            <a:pPr indent="0" lvl="1" marL="45720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sz="1900"/>
          </a:p>
          <a:p>
            <a:pPr indent="0" lvl="1" marL="45720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en-US" sz="1900"/>
              <a:t>		&lt;property name="hbm2ddl.auto"&gt;value&lt;/property&gt;</a:t>
            </a:r>
            <a:endParaRPr/>
          </a:p>
          <a:p>
            <a:pPr indent="0" lvl="1" marL="45720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sz="1900"/>
          </a:p>
          <a:p>
            <a:pPr indent="0" lvl="1" marL="45720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en-US" sz="1900"/>
              <a:t>		&lt;/session-factory&gt;</a:t>
            </a:r>
            <a:endParaRPr/>
          </a:p>
          <a:p>
            <a:pPr indent="0" lvl="1" marL="45720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en-US" sz="1900"/>
              <a:t>	&lt;/hibernate-configuration&gt;</a:t>
            </a:r>
            <a:endParaRPr b="0" sz="1900"/>
          </a:p>
          <a:p>
            <a:pPr indent="0" lvl="1" marL="45720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b="0" sz="2200"/>
          </a:p>
        </p:txBody>
      </p:sp>
      <p:sp>
        <p:nvSpPr>
          <p:cNvPr id="552" name="Google Shape;552;p72"/>
          <p:cNvSpPr/>
          <p:nvPr/>
        </p:nvSpPr>
        <p:spPr>
          <a:xfrm>
            <a:off x="1066800" y="1143000"/>
            <a:ext cx="318189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hbm2ddl.auto property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3"/>
          <p:cNvSpPr txBox="1"/>
          <p:nvPr>
            <p:ph type="title"/>
          </p:nvPr>
        </p:nvSpPr>
        <p:spPr>
          <a:xfrm>
            <a:off x="1981200" y="76200"/>
            <a:ext cx="69342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558" name="Google Shape;558;p7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In this Module, we have learnt the following: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b="0" lang="en-US" sz="1800"/>
              <a:t>Overview of Hibernate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b="0" lang="en-US" sz="1800"/>
              <a:t>Architecture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b="0" lang="en-US" sz="1800"/>
              <a:t>Environment Setup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b="0" lang="en-US" sz="1800"/>
              <a:t>Configuration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b="0" lang="en-US" sz="1800"/>
              <a:t>Sessions</a:t>
            </a:r>
            <a:endParaRPr b="0" sz="1800"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5" name="Google Shape;565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8574" y="1447800"/>
            <a:ext cx="5569744" cy="4525963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74"/>
          <p:cNvSpPr txBox="1"/>
          <p:nvPr/>
        </p:nvSpPr>
        <p:spPr>
          <a:xfrm>
            <a:off x="1872974" y="2743199"/>
            <a:ext cx="3886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Thank You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/>
          <p:nvPr>
            <p:ph type="title"/>
          </p:nvPr>
        </p:nvSpPr>
        <p:spPr>
          <a:xfrm>
            <a:off x="1981200" y="76200"/>
            <a:ext cx="69342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Architecture</a:t>
            </a:r>
            <a:endParaRPr/>
          </a:p>
        </p:txBody>
      </p:sp>
      <p:pic>
        <p:nvPicPr>
          <p:cNvPr id="169" name="Google Shape;169;p22"/>
          <p:cNvPicPr preferRelativeResize="0"/>
          <p:nvPr/>
        </p:nvPicPr>
        <p:blipFill rotWithShape="1">
          <a:blip r:embed="rId3">
            <a:alphaModFix/>
          </a:blip>
          <a:srcRect b="15151" l="0" r="0" t="0"/>
          <a:stretch/>
        </p:blipFill>
        <p:spPr>
          <a:xfrm>
            <a:off x="838200" y="1066800"/>
            <a:ext cx="7754471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2"/>
          <p:cNvSpPr txBox="1"/>
          <p:nvPr>
            <p:ph idx="1" type="body"/>
          </p:nvPr>
        </p:nvSpPr>
        <p:spPr>
          <a:xfrm>
            <a:off x="0" y="3352800"/>
            <a:ext cx="9143999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b="0" lang="en-US" sz="1800"/>
              <a:t>Configuration Class:</a:t>
            </a:r>
            <a:endParaRPr/>
          </a:p>
          <a:p>
            <a:pPr indent="-342900" lvl="3" marL="1600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/>
              <a:t>Read configuration files and Mapping Files.</a:t>
            </a:r>
            <a:endParaRPr b="1" sz="1800"/>
          </a:p>
          <a:p>
            <a:pPr indent="0" lvl="3" marL="12573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b="1" sz="1800"/>
          </a:p>
          <a:p>
            <a:pPr indent="-34290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/>
              <a:t>Session Factory:</a:t>
            </a:r>
            <a:endParaRPr/>
          </a:p>
          <a:p>
            <a:pPr indent="-342900" lvl="3" marL="1600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/>
              <a:t>Is an interface that used to create Session Object.</a:t>
            </a:r>
            <a:endParaRPr/>
          </a:p>
          <a:p>
            <a:pPr indent="-34290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/>
              <a:t>Session:</a:t>
            </a:r>
            <a:endParaRPr/>
          </a:p>
          <a:p>
            <a:pPr indent="-342900" lvl="3" marL="1600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/>
              <a:t>Used to open and close connection based on Session Factory Interface.</a:t>
            </a:r>
            <a:endParaRPr b="1" sz="1800"/>
          </a:p>
          <a:p>
            <a:pPr indent="-190500" lvl="3" marL="1600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1" sz="2400"/>
          </a:p>
          <a:p>
            <a:pPr indent="-16510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t/>
            </a:r>
            <a:endParaRPr sz="2800"/>
          </a:p>
          <a:p>
            <a:pPr indent="-2159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b="1" sz="2000"/>
          </a:p>
          <a:p>
            <a:pPr indent="-16510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t/>
            </a:r>
            <a:endParaRPr b="0" sz="2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>
            <p:ph type="title"/>
          </p:nvPr>
        </p:nvSpPr>
        <p:spPr>
          <a:xfrm>
            <a:off x="1981200" y="76200"/>
            <a:ext cx="69342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br>
              <a:rPr lang="en-US"/>
            </a:br>
            <a:r>
              <a:rPr lang="en-US" sz="4000"/>
              <a:t>Environment Setup</a:t>
            </a:r>
            <a:br>
              <a:rPr lang="en-US" sz="4000"/>
            </a:br>
            <a:endParaRPr/>
          </a:p>
        </p:txBody>
      </p:sp>
      <p:sp>
        <p:nvSpPr>
          <p:cNvPr id="176" name="Google Shape;176;p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lang="en-US" sz="2400"/>
              <a:t>SETUP Environment For Hibernate As Below: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/>
              <a:t>Window 10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/>
              <a:t>Java version 7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/>
              <a:t>Eclipse Latest version and install in your machine.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/>
              <a:t>Hibernate3 Latest Version.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/>
              <a:t>MySQL database Latest version.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/>
              <a:t>JConnector (MySQL Database Driver)</a:t>
            </a:r>
            <a:endParaRPr b="0"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>
            <p:ph type="title"/>
          </p:nvPr>
        </p:nvSpPr>
        <p:spPr>
          <a:xfrm>
            <a:off x="1981200" y="76200"/>
            <a:ext cx="69342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Environment Setup Duration 10Min</a:t>
            </a:r>
            <a:endParaRPr/>
          </a:p>
        </p:txBody>
      </p:sp>
      <p:sp>
        <p:nvSpPr>
          <p:cNvPr id="183" name="Google Shape;183;p24"/>
          <p:cNvSpPr txBox="1"/>
          <p:nvPr>
            <p:ph idx="1" type="body"/>
          </p:nvPr>
        </p:nvSpPr>
        <p:spPr>
          <a:xfrm>
            <a:off x="457200" y="1143000"/>
            <a:ext cx="8229600" cy="1676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0" lang="en-US" sz="1800"/>
              <a:t>Step:1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For Using Hibernate Go To Hibernate site and Download Latest Version Of All JAR Files of Hibernate.</a:t>
            </a:r>
            <a:endParaRPr/>
          </a:p>
          <a:p>
            <a:pPr indent="0" lvl="1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0" lang="en-US" sz="1800" u="sng">
                <a:solidFill>
                  <a:schemeClr val="hlink"/>
                </a:solidFill>
                <a:hlinkClick r:id="rId3"/>
              </a:rPr>
              <a:t>www.</a:t>
            </a:r>
            <a:r>
              <a:rPr lang="en-US" sz="1800" u="sng">
                <a:solidFill>
                  <a:schemeClr val="hlink"/>
                </a:solidFill>
                <a:hlinkClick r:id="rId4"/>
              </a:rPr>
              <a:t>h</a:t>
            </a:r>
            <a:r>
              <a:rPr b="0" lang="en-US" sz="1800" u="sng">
                <a:solidFill>
                  <a:schemeClr val="hlink"/>
                </a:solidFill>
                <a:hlinkClick r:id="rId5"/>
              </a:rPr>
              <a:t>ibernate.org</a:t>
            </a:r>
            <a:r>
              <a:rPr b="0" lang="en-US" sz="1800"/>
              <a:t>.  </a:t>
            </a:r>
            <a:endParaRPr/>
          </a:p>
          <a:p>
            <a:pPr indent="0" lvl="1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Click on More in Hibernate ORM</a:t>
            </a:r>
            <a:endParaRPr b="0" sz="2200"/>
          </a:p>
        </p:txBody>
      </p:sp>
      <p:pic>
        <p:nvPicPr>
          <p:cNvPr id="184" name="Google Shape;184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2000" y="2819399"/>
            <a:ext cx="7683500" cy="3646712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type="title"/>
          </p:nvPr>
        </p:nvSpPr>
        <p:spPr>
          <a:xfrm>
            <a:off x="1981200" y="76200"/>
            <a:ext cx="69342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Environment Setup Cont..</a:t>
            </a:r>
            <a:endParaRPr/>
          </a:p>
        </p:txBody>
      </p:sp>
      <p:sp>
        <p:nvSpPr>
          <p:cNvPr id="190" name="Google Shape;190;p25"/>
          <p:cNvSpPr txBox="1"/>
          <p:nvPr>
            <p:ph idx="1" type="body"/>
          </p:nvPr>
        </p:nvSpPr>
        <p:spPr>
          <a:xfrm>
            <a:off x="457200" y="1600201"/>
            <a:ext cx="82296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0" lang="en-US" sz="2000"/>
              <a:t>Step:2 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Click On Release Button and Show Latest Repository Of Hibernate.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b="0" lang="en-US" sz="2000"/>
              <a:t>Scrol</a:t>
            </a:r>
            <a:r>
              <a:rPr lang="en-US" sz="2000"/>
              <a:t>l down and </a:t>
            </a:r>
            <a:r>
              <a:rPr b="0" lang="en-US" sz="2000"/>
              <a:t>Select the release download.</a:t>
            </a:r>
            <a:endParaRPr/>
          </a:p>
        </p:txBody>
      </p:sp>
      <p:pic>
        <p:nvPicPr>
          <p:cNvPr id="191" name="Google Shape;19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3048001"/>
            <a:ext cx="6934200" cy="355092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eme1 new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